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82" r:id="rId5"/>
    <p:sldId id="292" r:id="rId6"/>
    <p:sldId id="291" r:id="rId7"/>
    <p:sldId id="293" r:id="rId8"/>
    <p:sldId id="306" r:id="rId9"/>
    <p:sldId id="309" r:id="rId10"/>
    <p:sldId id="294" r:id="rId11"/>
    <p:sldId id="305" r:id="rId12"/>
    <p:sldId id="297" r:id="rId13"/>
    <p:sldId id="315" r:id="rId14"/>
    <p:sldId id="304" r:id="rId15"/>
    <p:sldId id="303" r:id="rId16"/>
    <p:sldId id="284" r:id="rId17"/>
    <p:sldId id="314" r:id="rId18"/>
    <p:sldId id="317" r:id="rId19"/>
    <p:sldId id="311" r:id="rId20"/>
    <p:sldId id="302" r:id="rId21"/>
    <p:sldId id="283" r:id="rId22"/>
    <p:sldId id="307" r:id="rId23"/>
    <p:sldId id="310" r:id="rId24"/>
    <p:sldId id="308" r:id="rId25"/>
    <p:sldId id="320" r:id="rId26"/>
    <p:sldId id="322" r:id="rId27"/>
    <p:sldId id="321" r:id="rId28"/>
    <p:sldId id="28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5" r:id="rId37"/>
    <p:sldId id="323" r:id="rId38"/>
    <p:sldId id="333" r:id="rId39"/>
    <p:sldId id="334" r:id="rId40"/>
    <p:sldId id="336" r:id="rId41"/>
    <p:sldId id="337" r:id="rId42"/>
    <p:sldId id="338" r:id="rId43"/>
    <p:sldId id="339" r:id="rId44"/>
    <p:sldId id="2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A00"/>
    <a:srgbClr val="751729"/>
    <a:srgbClr val="174FA7"/>
    <a:srgbClr val="F2F2F2"/>
    <a:srgbClr val="336600"/>
    <a:srgbClr val="806044"/>
    <a:srgbClr val="694E3C"/>
    <a:srgbClr val="172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7" autoAdjust="0"/>
    <p:restoredTop sz="94631" autoAdjust="0"/>
  </p:normalViewPr>
  <p:slideViewPr>
    <p:cSldViewPr snapToGrid="0">
      <p:cViewPr varScale="1">
        <p:scale>
          <a:sx n="89" d="100"/>
          <a:sy n="89" d="100"/>
        </p:scale>
        <p:origin x="47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 smtClean="0">
                <a:solidFill>
                  <a:schemeClr val="bg2"/>
                </a:solidFill>
                <a:cs typeface="2  Elham" panose="00000400000000000000" pitchFamily="2" charset="-78"/>
              </a:rPr>
              <a:t>مقایسه</a:t>
            </a:r>
            <a:r>
              <a:rPr lang="fa-IR" sz="2000" baseline="0" dirty="0" smtClean="0">
                <a:solidFill>
                  <a:schemeClr val="bg2"/>
                </a:solidFill>
                <a:cs typeface="2  Elham" panose="00000400000000000000" pitchFamily="2" charset="-78"/>
              </a:rPr>
              <a:t> میزان بارش سالیانه چند شهر اطراف قرچک سال 1398</a:t>
            </a:r>
            <a:endParaRPr lang="en-US" sz="2000" dirty="0">
              <a:solidFill>
                <a:schemeClr val="bg2"/>
              </a:solidFill>
              <a:cs typeface="2  Elham" panose="00000400000000000000" pitchFamily="2" charset="-78"/>
            </a:endParaRPr>
          </a:p>
        </c:rich>
      </c:tx>
      <c:layout>
        <c:manualLayout>
          <c:xMode val="edge"/>
          <c:yMode val="edge"/>
          <c:x val="0.23586674265836105"/>
          <c:y val="7.0588261450027405E-3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12167814960628"/>
          <c:y val="0.16297845946244713"/>
          <c:w val="0.8694760088582677"/>
          <c:h val="0.781088042501965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351</c:v>
                </c:pt>
                <c:pt idx="1">
                  <c:v>209</c:v>
                </c:pt>
                <c:pt idx="2">
                  <c:v>260</c:v>
                </c:pt>
                <c:pt idx="3">
                  <c:v>217.5</c:v>
                </c:pt>
                <c:pt idx="4">
                  <c:v>122.3</c:v>
                </c:pt>
                <c:pt idx="5">
                  <c:v>118.6</c:v>
                </c:pt>
                <c:pt idx="6">
                  <c:v>150.9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300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350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400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تهران</c:v>
                </c:pt>
                <c:pt idx="1">
                  <c:v>ری</c:v>
                </c:pt>
                <c:pt idx="2">
                  <c:v>اسلامشهر</c:v>
                </c:pt>
                <c:pt idx="3">
                  <c:v>پاکدشت</c:v>
                </c:pt>
                <c:pt idx="4">
                  <c:v>پیشوا</c:v>
                </c:pt>
                <c:pt idx="5">
                  <c:v>ورامین</c:v>
                </c:pt>
                <c:pt idx="6">
                  <c:v>قرچک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367508440"/>
        <c:axId val="367509616"/>
      </c:barChart>
      <c:catAx>
        <c:axId val="367508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509616"/>
        <c:crosses val="autoZero"/>
        <c:auto val="1"/>
        <c:lblAlgn val="ctr"/>
        <c:lblOffset val="100"/>
        <c:noMultiLvlLbl val="0"/>
      </c:catAx>
      <c:valAx>
        <c:axId val="36750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50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3/27/2024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15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846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9358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120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335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9347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3028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6249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1563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61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748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715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684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65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820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256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435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639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US" sz="1600" b="1" spc="-100" baseline="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1600" b="1" spc="-100" baseline="0" noProof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114.png"/><Relationship Id="rId4" Type="http://schemas.openxmlformats.org/officeDocument/2006/relationships/image" Target="../media/image7.svg"/><Relationship Id="rId9" Type="http://schemas.openxmlformats.org/officeDocument/2006/relationships/image" Target="../media/image1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5266" y="343059"/>
            <a:ext cx="3163474" cy="761492"/>
          </a:xfrm>
        </p:spPr>
        <p:txBody>
          <a:bodyPr/>
          <a:lstStyle/>
          <a:p>
            <a:pPr algn="ctr"/>
            <a:r>
              <a:rPr lang="en-AU" sz="2800" dirty="0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2  Nazanin" panose="00000400000000000000" pitchFamily="2" charset="-78"/>
              </a:rPr>
              <a:t>Freelancer cv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Bodoni MT Black" panose="02070A03080606020203" pitchFamily="18" charset="0"/>
              <a:cs typeface="2  Nazanin" panose="00000400000000000000" pitchFamily="2" charset="-78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98" y="1494263"/>
            <a:ext cx="3070302" cy="5363737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517" y="2654707"/>
            <a:ext cx="8653346" cy="1625750"/>
          </a:xfrm>
        </p:spPr>
        <p:txBody>
          <a:bodyPr/>
          <a:lstStyle/>
          <a:p>
            <a:pPr algn="ctr"/>
            <a:r>
              <a:rPr lang="fa-IR" sz="5400" dirty="0">
                <a:cs typeface="2  Nazanin" panose="00000400000000000000" pitchFamily="2" charset="-78"/>
              </a:rPr>
              <a:t>تحلیل روستای امین آباد قرچک</a:t>
            </a:r>
            <a:endParaRPr lang="en-US" sz="5400" dirty="0">
              <a:cs typeface="2 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9523" y="462207"/>
            <a:ext cx="539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>
                <a:solidFill>
                  <a:srgbClr val="694E3C"/>
                </a:solidFill>
                <a:cs typeface="2  Jadid" panose="00000700000000000000" pitchFamily="2" charset="-78"/>
              </a:rPr>
              <a:t>تحلیل و طراحی روستا</a:t>
            </a:r>
            <a:endParaRPr lang="en-US" sz="4400" dirty="0">
              <a:solidFill>
                <a:srgbClr val="694E3C"/>
              </a:solidFill>
              <a:cs typeface="2 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353888"/>
            <a:ext cx="4500000" cy="498616"/>
          </a:xfrm>
        </p:spPr>
        <p:txBody>
          <a:bodyPr/>
          <a:lstStyle/>
          <a:p>
            <a:pPr algn="l"/>
            <a:r>
              <a:rPr lang="fa-IR" sz="3200" b="0" dirty="0" smtClean="0">
                <a:cs typeface="2  Elham" panose="00000400000000000000" pitchFamily="2" charset="-78"/>
              </a:rPr>
              <a:t>تامین آب در حال حاضر </a:t>
            </a:r>
            <a:endParaRPr lang="en-US" sz="3200" b="0" dirty="0">
              <a:cs typeface="2  Elham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077387"/>
            <a:ext cx="4500000" cy="339037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از طریق حفر چاه های آب در اراضی شمالی شهر قرچک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5920" y="355584"/>
            <a:ext cx="4500000" cy="496920"/>
          </a:xfrm>
        </p:spPr>
        <p:txBody>
          <a:bodyPr/>
          <a:lstStyle/>
          <a:p>
            <a:pPr algn="r" rtl="1"/>
            <a:r>
              <a:rPr lang="fa-IR" sz="3200" b="0" dirty="0" smtClean="0">
                <a:cs typeface="2  Elham" panose="00000400000000000000" pitchFamily="2" charset="-78"/>
              </a:rPr>
              <a:t> تا مین آب در گذ شته</a:t>
            </a:r>
            <a:endParaRPr lang="en-US" sz="3200" b="0" dirty="0">
              <a:cs typeface="2  Elham" panose="0000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5920" y="1077387"/>
            <a:ext cx="4500000" cy="2520000"/>
          </a:xfrm>
        </p:spPr>
        <p:txBody>
          <a:bodyPr/>
          <a:lstStyle/>
          <a:p>
            <a:pPr algn="r" rtl="1"/>
            <a:r>
              <a:rPr lang="fa-IR" sz="2000" dirty="0" smtClean="0">
                <a:cs typeface="2  Elham" panose="00000400000000000000" pitchFamily="2" charset="-78"/>
              </a:rPr>
              <a:t>قنات ها </a:t>
            </a:r>
          </a:p>
          <a:p>
            <a:pPr algn="r" rtl="1"/>
            <a:r>
              <a:rPr lang="fa-IR" sz="2000" dirty="0" smtClean="0">
                <a:cs typeface="2  Elham" panose="00000400000000000000" pitchFamily="2" charset="-78"/>
              </a:rPr>
              <a:t>چاه های آب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به دلیل برداشت از سفره های زیرزمینی و چاه های کشاورزی در طولانی مدت باعث خشک شدن قنات و چاه ها شد.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در گذشته قنات ها یکی از راه های تامین آب کشاورزی و اشامیدنی بوده است.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چاه های آب با عمق خیلی زیاد در سطح روستا حفر می شده 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87" y="3633606"/>
            <a:ext cx="3957533" cy="268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1" r="20193" b="6302"/>
          <a:stretch/>
        </p:blipFill>
        <p:spPr>
          <a:xfrm>
            <a:off x="2619388" y="1586767"/>
            <a:ext cx="2472565" cy="1467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22570" r="16484" b="18489"/>
          <a:stretch/>
        </p:blipFill>
        <p:spPr>
          <a:xfrm>
            <a:off x="432000" y="1620210"/>
            <a:ext cx="2187388" cy="1434353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3539517"/>
            <a:ext cx="4500000" cy="498616"/>
          </a:xfrm>
        </p:spPr>
        <p:txBody>
          <a:bodyPr/>
          <a:lstStyle/>
          <a:p>
            <a:pPr algn="l"/>
            <a:r>
              <a:rPr lang="fa-IR" sz="3200" b="0" dirty="0" smtClean="0">
                <a:cs typeface="2  Elham" panose="00000400000000000000" pitchFamily="2" charset="-78"/>
              </a:rPr>
              <a:t>تاسیسات زیر بنایی</a:t>
            </a:r>
            <a:endParaRPr lang="en-US" sz="3200" b="0" dirty="0">
              <a:cs typeface="2  Elham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000" y="4152106"/>
            <a:ext cx="450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2  Elham" panose="00000400000000000000" pitchFamily="2" charset="-78"/>
              </a:rPr>
              <a:t>تاسیسات آب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تعویض و اصلاح تاسیسات شبکه های آبرسانی در سطح روستا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2  Elham" panose="00000400000000000000" pitchFamily="2" charset="-78"/>
              </a:rPr>
              <a:t>گاز رسانی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2  Elham" panose="00000400000000000000" pitchFamily="2" charset="-78"/>
              </a:rPr>
              <a:t>تاسیسات فاضلاب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اجرای شبکه جمع آوری فاضلاب و باز چرخانی آب پس از تصفیه در سال 97 با هدف رفع مشکل فاضلاب و ایجاد زمینه لازم برای استفاده مجدد از آب تصفیه در بخش کشاورزی قرچک و روستاهای قرچک از جمله امین آباد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376195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33" y="431999"/>
            <a:ext cx="5037466" cy="432000"/>
          </a:xfrm>
          <a:solidFill>
            <a:schemeClr val="tx2"/>
          </a:solidFill>
        </p:spPr>
        <p:txBody>
          <a:bodyPr/>
          <a:lstStyle/>
          <a:p>
            <a:r>
              <a:rPr lang="fa-IR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مطالعات انسانی اجتماعی</a:t>
            </a:r>
            <a:endParaRPr lang="en-US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902" y="1691040"/>
            <a:ext cx="6197060" cy="3933645"/>
          </a:xfrm>
        </p:spPr>
        <p:txBody>
          <a:bodyPr/>
          <a:lstStyle/>
          <a:p>
            <a:pPr algn="ctr"/>
            <a:r>
              <a:rPr lang="fa-IR" sz="2000" dirty="0" smtClean="0">
                <a:cs typeface="2  Elham" panose="00000400000000000000" pitchFamily="2" charset="-78"/>
              </a:rPr>
              <a:t>جمعیت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dirty="0" smtClean="0">
                <a:cs typeface="B Nazanin" panose="00000400000000000000" pitchFamily="2" charset="-78"/>
              </a:rPr>
              <a:t>جمعیت این روستا حدود 2000نفر(450 خانوار)است که شامل ترک </a:t>
            </a:r>
            <a:r>
              <a:rPr lang="fa-IR" dirty="0">
                <a:cs typeface="B Nazanin" panose="00000400000000000000" pitchFamily="2" charset="-78"/>
              </a:rPr>
              <a:t>ها، لرها، کردها، کرمانج‌های خراسان، </a:t>
            </a:r>
            <a:r>
              <a:rPr lang="fa-IR" dirty="0" smtClean="0">
                <a:cs typeface="B Nazanin" panose="00000400000000000000" pitchFamily="2" charset="-78"/>
              </a:rPr>
              <a:t>خراسانی‌ها و...ساختار خانواده به صورت هسته ای می باشد.</a:t>
            </a:r>
          </a:p>
          <a:p>
            <a:pPr algn="ctr"/>
            <a:r>
              <a:rPr lang="fa-IR" sz="2000" dirty="0" smtClean="0">
                <a:cs typeface="2  Elham" panose="00000400000000000000" pitchFamily="2" charset="-78"/>
              </a:rPr>
              <a:t>امنیت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عدم امنیت لازم در روستا به دلیل فقر و اعتیاد.</a:t>
            </a:r>
          </a:p>
          <a:p>
            <a:pPr algn="ctr"/>
            <a:r>
              <a:rPr lang="fa-IR" sz="2000" dirty="0" smtClean="0">
                <a:cs typeface="2  Elham" panose="00000400000000000000" pitchFamily="2" charset="-78"/>
              </a:rPr>
              <a:t>مهاجرت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dirty="0" smtClean="0">
                <a:cs typeface="B Nazanin" panose="00000400000000000000" pitchFamily="2" charset="-78"/>
              </a:rPr>
              <a:t>در این روستا شاهد مهاجرت بومیان خود به خارج روستا و جایگزین شدن تعدادی قوم های از جمله افغان,لر و ترک هستیم.</a:t>
            </a:r>
          </a:p>
          <a:p>
            <a:pPr algn="ctr"/>
            <a:r>
              <a:rPr lang="fa-IR" sz="2000" dirty="0" smtClean="0">
                <a:cs typeface="2  Elham" panose="00000400000000000000" pitchFamily="2" charset="-78"/>
              </a:rPr>
              <a:t>مشاغل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dirty="0" smtClean="0">
                <a:cs typeface="B Nazanin" panose="00000400000000000000" pitchFamily="2" charset="-78"/>
              </a:rPr>
              <a:t>مردم این روستا مشغول به کشاورزی,دامپروری,قالی بافی هستند.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804D2684-B8EF-41B8-9C43-86A9D34E65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62" y="1691040"/>
            <a:ext cx="4064540" cy="3931474"/>
          </a:xfrm>
        </p:spPr>
      </p:pic>
    </p:spTree>
    <p:extLst>
      <p:ext uri="{BB962C8B-B14F-4D97-AF65-F5344CB8AC3E}">
        <p14:creationId xmlns:p14="http://schemas.microsoft.com/office/powerpoint/2010/main" val="346131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096733" cy="432000"/>
          </a:xfrm>
          <a:solidFill>
            <a:schemeClr val="tx1"/>
          </a:solidFill>
        </p:spPr>
        <p:txBody>
          <a:bodyPr/>
          <a:lstStyle/>
          <a:p>
            <a:r>
              <a:rPr lang="fa-IR" b="0" dirty="0">
                <a:solidFill>
                  <a:schemeClr val="bg2"/>
                </a:solidFill>
                <a:cs typeface="2  Elham" panose="00000400000000000000" pitchFamily="2" charset="-78"/>
              </a:rPr>
              <a:t>مطالعات فرهنگی 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171" y="1403563"/>
            <a:ext cx="5054600" cy="3933645"/>
          </a:xfrm>
        </p:spPr>
        <p:txBody>
          <a:bodyPr/>
          <a:lstStyle/>
          <a:p>
            <a:pPr algn="ctr"/>
            <a:r>
              <a:rPr lang="fa-IR" sz="2000" dirty="0">
                <a:cs typeface="2  Elham" panose="00000400000000000000" pitchFamily="2" charset="-78"/>
              </a:rPr>
              <a:t>زبان,لهجه,نژاد</a:t>
            </a:r>
          </a:p>
          <a:p>
            <a:pPr marL="0" indent="0" algn="ctr">
              <a:buNone/>
            </a:pPr>
            <a:r>
              <a:rPr lang="fa-IR" sz="2000" dirty="0">
                <a:cs typeface="B Nazanin" panose="00000400000000000000" pitchFamily="2" charset="-78"/>
              </a:rPr>
              <a:t>زبان روستایی ها فارسی می باشد که اغلب با لهجه های متفاوت حرف می زنند.</a:t>
            </a:r>
          </a:p>
          <a:p>
            <a:pPr algn="ctr" rtl="1"/>
            <a:r>
              <a:rPr lang="fa-IR" sz="2000" dirty="0">
                <a:cs typeface="2  Elham" panose="00000400000000000000" pitchFamily="2" charset="-78"/>
              </a:rPr>
              <a:t>دین ,مذهب و مظاهر بیرونی آن</a:t>
            </a:r>
          </a:p>
          <a:p>
            <a:pPr marL="0" indent="0" algn="ctr" rtl="1">
              <a:buNone/>
            </a:pPr>
            <a:r>
              <a:rPr lang="fa-IR" sz="2000" dirty="0">
                <a:cs typeface="B Nazanin" panose="00000400000000000000" pitchFamily="2" charset="-78"/>
              </a:rPr>
              <a:t>از نظر اعتقادات دینی ,ساکنین روستا مسلمان و شیعه مذهب هستند.</a:t>
            </a:r>
          </a:p>
          <a:p>
            <a:pPr algn="ctr" rtl="1"/>
            <a:r>
              <a:rPr lang="fa-IR" sz="2000" dirty="0" smtClean="0">
                <a:cs typeface="B Nazanin" panose="00000400000000000000" pitchFamily="2" charset="-78"/>
              </a:rPr>
              <a:t>از بین رفتن بافت روستایی و جایگزین بافت شهری در این روستا</a:t>
            </a:r>
            <a:endParaRPr lang="fa-IR" sz="20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r>
              <a:rPr lang="fa-IR" sz="2000" dirty="0">
                <a:cs typeface="B Nazanin" panose="00000400000000000000" pitchFamily="2" charset="-78"/>
              </a:rPr>
              <a:t/>
            </a:r>
            <a:br>
              <a:rPr lang="fa-IR" sz="2000" dirty="0">
                <a:cs typeface="B Nazanin" panose="00000400000000000000" pitchFamily="2" charset="-78"/>
              </a:rPr>
            </a:br>
            <a:endParaRPr lang="fa-IR" sz="20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 descr="Top view of three man rowing a boat">
            <a:extLst>
              <a:ext uri="{FF2B5EF4-FFF2-40B4-BE49-F238E27FC236}">
                <a16:creationId xmlns:a16="http://schemas.microsoft.com/office/drawing/2014/main" xmlns="" id="{804D2684-B8EF-41B8-9C43-86A9D34E65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6519333" y="1404575"/>
            <a:ext cx="4928169" cy="39326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 r="3676" b="18037"/>
          <a:stretch/>
        </p:blipFill>
        <p:spPr>
          <a:xfrm>
            <a:off x="6531894" y="3136511"/>
            <a:ext cx="4903046" cy="2200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10622" b="8823"/>
          <a:stretch/>
        </p:blipFill>
        <p:spPr>
          <a:xfrm>
            <a:off x="6519334" y="1403563"/>
            <a:ext cx="4915606" cy="18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67" y="356393"/>
            <a:ext cx="4500000" cy="496920"/>
          </a:xfrm>
        </p:spPr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2  Elham" panose="00000400000000000000" pitchFamily="2" charset="-78"/>
              </a:rPr>
              <a:t>مطالعات محیط زیستی</a:t>
            </a:r>
            <a:endParaRPr lang="en-US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467" y="1116397"/>
            <a:ext cx="4500000" cy="4276174"/>
          </a:xfrm>
        </p:spPr>
        <p:txBody>
          <a:bodyPr/>
          <a:lstStyle/>
          <a:p>
            <a:r>
              <a:rPr lang="fa-IR" dirty="0">
                <a:cs typeface="2  Elham" panose="00000400000000000000" pitchFamily="2" charset="-78"/>
              </a:rPr>
              <a:t>وظعیت عمومی محیط زیست به لحاظ منابع آلاینده</a:t>
            </a: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بدلیل نزدیکي به تهران و همچنین عواملي چون وسعت منطقه ، ارزان بودن زمین ، نیروي کارفراوان و... بسیاري ازاین صنایع جذب حوزه شهرستان گردیده و بصورت پراکنده و عمدتا غیر مجاز در سطح شهرستان مستقر گردیده اند 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بعداز گذشت چند سال علیرغم احداث شهرکهاي صنعتي در منطقه ، تبعات و آثار سوء این موضوع به صور مختلف </a:t>
            </a:r>
            <a:r>
              <a:rPr lang="fa-IR" dirty="0" smtClean="0">
                <a:cs typeface="B Nazanin" panose="00000400000000000000" pitchFamily="2" charset="-78"/>
              </a:rPr>
              <a:t>بالخص </a:t>
            </a:r>
            <a:r>
              <a:rPr lang="fa-IR" dirty="0">
                <a:cs typeface="B Nazanin" panose="00000400000000000000" pitchFamily="2" charset="-78"/>
              </a:rPr>
              <a:t>تخریب اراضي کشاورزي و ایجاد زمینه ساخت و سازهاي غیر مجاز ودر نهایت تحمیل بار آلودگي به محیط زیست منطقه بوضوح قابل مشاهده میباشد.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ازمهم ترین </a:t>
            </a:r>
            <a:r>
              <a:rPr lang="fa-IR" dirty="0">
                <a:cs typeface="B Nazanin" panose="00000400000000000000" pitchFamily="2" charset="-78"/>
              </a:rPr>
              <a:t>واحدهاي صنعتي آالینده مي توان به ریخته گریها و بلورسازیها ، دباغیها ، صابون پزیها ، واحدهاي تولید مقوا از کاغذ باطله و قالیشوئي ها ، کوره هاي آجر پزي ، بازیافت پالستیک هاي کهنه ، دامداریها وکارگاههاي مزاحم درون شهري اشاره نمود 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5401" y="337639"/>
            <a:ext cx="4500000" cy="496920"/>
          </a:xfrm>
        </p:spPr>
        <p:txBody>
          <a:bodyPr/>
          <a:lstStyle/>
          <a:p>
            <a:pPr algn="r"/>
            <a:r>
              <a:rPr lang="fa-IR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   مطالعات </a:t>
            </a:r>
            <a:r>
              <a:rPr lang="fa-IR" b="0" dirty="0">
                <a:solidFill>
                  <a:schemeClr val="bg2"/>
                </a:solidFill>
                <a:cs typeface="2  Elham" panose="00000400000000000000" pitchFamily="2" charset="-78"/>
              </a:rPr>
              <a:t>محیط اقتصادی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9321" y="1283046"/>
            <a:ext cx="4500000" cy="2520000"/>
          </a:xfrm>
        </p:spPr>
        <p:txBody>
          <a:bodyPr/>
          <a:lstStyle/>
          <a:p>
            <a:pPr algn="r" rtl="1"/>
            <a:r>
              <a:rPr lang="fa-IR" dirty="0">
                <a:cs typeface="2  Elham" panose="00000400000000000000" pitchFamily="2" charset="-78"/>
              </a:rPr>
              <a:t>معشیت غالب روستا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تولیدات و توازن اقتصادی ضعیف و معشیت مسلط کشاورزی و دامداری</a:t>
            </a:r>
          </a:p>
          <a:p>
            <a:pPr algn="r" rtl="1"/>
            <a:r>
              <a:rPr lang="fa-IR" dirty="0">
                <a:cs typeface="2  Elham" panose="00000400000000000000" pitchFamily="2" charset="-78"/>
              </a:rPr>
              <a:t>نقاط قوت روستا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وجود شهرم صنعتی و ایجاد شغل برای جوانان و نوجوانان این روستا در کارگاه های تولیدی در این شهر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13051" r="11938" b="19807"/>
          <a:stretch/>
        </p:blipFill>
        <p:spPr>
          <a:xfrm>
            <a:off x="5229118" y="3248513"/>
            <a:ext cx="3268028" cy="1953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6" t="14854" r="12685" b="13927"/>
          <a:stretch/>
        </p:blipFill>
        <p:spPr>
          <a:xfrm>
            <a:off x="6556199" y="5392571"/>
            <a:ext cx="2346243" cy="1349890"/>
          </a:xfrm>
          <a:prstGeom prst="rect">
            <a:avLst/>
          </a:prstGeom>
        </p:spPr>
      </p:pic>
      <p:pic>
        <p:nvPicPr>
          <p:cNvPr id="13" name="Content Placeholder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13903" b="17797"/>
          <a:stretch/>
        </p:blipFill>
        <p:spPr>
          <a:xfrm>
            <a:off x="8895871" y="3248513"/>
            <a:ext cx="3116189" cy="2006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187" y="1854378"/>
            <a:ext cx="4500000" cy="2671892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یکي از تبعات توسعه شهري و افزایش جمعیت ، زباله و مسائل مربوط به آن میباشد که با توجه به تولید روزانه زباله و لزوم جمع آوري و انتقال به موقع آن همواره مشکالتي وجود خواهد داشت که براي برطرف نمودن آن نیاز به اطلاع رساني و ایجاد هماهنگي و همکاري لازم بین مردم و مسئوالن جمع آوري زباله میباشد.</a:t>
            </a:r>
          </a:p>
          <a:p>
            <a:r>
              <a:rPr lang="fa-IR" dirty="0">
                <a:cs typeface="B Nazanin" panose="00000400000000000000" pitchFamily="2" charset="-78"/>
              </a:rPr>
              <a:t> معضل حادي که در ارتباط با زباله در سطح شهرستان وجود دارد ، نحوه دفع نهایي زباله میباشد که در حال حاضر بصورت غیر بهداشتي و بدون رعایت اصول دفن بهداشتي صورت میگیرد.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7667" y="614969"/>
            <a:ext cx="6520334" cy="496920"/>
          </a:xfrm>
        </p:spPr>
        <p:txBody>
          <a:bodyPr/>
          <a:lstStyle/>
          <a:p>
            <a:r>
              <a:rPr lang="fa-IR" b="0" dirty="0">
                <a:solidFill>
                  <a:schemeClr val="bg2"/>
                </a:solidFill>
                <a:cs typeface="2  Elham" panose="00000400000000000000" pitchFamily="2" charset="-78"/>
              </a:rPr>
              <a:t>راهکارها و پیشنهادات جهت کاهش مشکالت زیست محیطی </a:t>
            </a:r>
            <a:r>
              <a:rPr lang="fa-IR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شهرستان</a:t>
            </a:r>
            <a:endParaRPr lang="en-US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38001" y="1506627"/>
            <a:ext cx="4500000" cy="5169447"/>
          </a:xfrm>
        </p:spPr>
        <p:txBody>
          <a:bodyPr/>
          <a:lstStyle/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- جلوگیري </a:t>
            </a:r>
            <a:r>
              <a:rPr lang="fa-IR" sz="1600" dirty="0">
                <a:cs typeface="B Nazanin" panose="00000400000000000000" pitchFamily="2" charset="-78"/>
              </a:rPr>
              <a:t>از ساخت و سازهاي غیر مجاز و تغییر کاربري اراضي زراعي و باغها</a:t>
            </a:r>
            <a:r>
              <a:rPr lang="fa-IR" sz="16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- راه اندازي شهرک صنعتي قرچک . 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- </a:t>
            </a:r>
            <a:r>
              <a:rPr lang="fa-IR" sz="1600" dirty="0">
                <a:cs typeface="B Nazanin" panose="00000400000000000000" pitchFamily="2" charset="-78"/>
              </a:rPr>
              <a:t>ایجاد بسترهاي الزم جهت انتقال صنایع به شهرکهاي صنعتي</a:t>
            </a:r>
            <a:r>
              <a:rPr lang="fa-IR" sz="16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- تشکیل کمیته انتقال صنایع آالینده و مزاحم در سطح شهرستان . 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فعال تر نمودن کمیسیون بند 20 ماده55 قانون شهرداریها جهت برخورد با صنایع ومراکز مزاحم داخل شهري .</a:t>
            </a: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 - ساماندهي مکانهاي دفن زباله شهري و رعایت اصول دفن بهداشتي زباله. </a:t>
            </a: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- </a:t>
            </a:r>
            <a:r>
              <a:rPr lang="fa-IR" sz="1600" dirty="0">
                <a:cs typeface="B Nazanin" panose="00000400000000000000" pitchFamily="2" charset="-78"/>
              </a:rPr>
              <a:t>احداث وراه اندازي کارخانه بازیافت زباله شهرستان</a:t>
            </a:r>
            <a:r>
              <a:rPr lang="fa-IR" sz="16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- احداث وراه اندازي سایت مرکزي بیخطر سازي پسماندهاي پزشکي. 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- </a:t>
            </a:r>
            <a:r>
              <a:rPr lang="fa-IR" sz="1600" dirty="0">
                <a:cs typeface="B Nazanin" panose="00000400000000000000" pitchFamily="2" charset="-78"/>
              </a:rPr>
              <a:t>تکمیل سریع شبکه جمع آوري و دفع فاضالب شهري واحداث تصفیه خانه مربوطه. 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- </a:t>
            </a:r>
            <a:r>
              <a:rPr lang="fa-IR" sz="1600" dirty="0">
                <a:cs typeface="B Nazanin" panose="00000400000000000000" pitchFamily="2" charset="-78"/>
              </a:rPr>
              <a:t>ایجاد کمربند سبز در حاشیه شهرهاي شهرستان</a:t>
            </a:r>
            <a:r>
              <a:rPr lang="fa-IR" sz="16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- گسترش شبکه راههاي شهرستان و افزایش ناوگانهاي </a:t>
            </a:r>
            <a:r>
              <a:rPr lang="fa-IR" sz="1600" dirty="0" smtClean="0">
                <a:cs typeface="B Nazanin" panose="00000400000000000000" pitchFamily="2" charset="-78"/>
              </a:rPr>
              <a:t>مسافربري عمومي </a:t>
            </a:r>
            <a:r>
              <a:rPr lang="fa-IR" sz="1600" dirty="0">
                <a:cs typeface="B Nazanin" panose="00000400000000000000" pitchFamily="2" charset="-78"/>
              </a:rPr>
              <a:t>باالخص مترو شهرستان 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 txBox="1">
            <a:spLocks/>
          </p:cNvSpPr>
          <p:nvPr/>
        </p:nvSpPr>
        <p:spPr>
          <a:xfrm>
            <a:off x="306187" y="1111889"/>
            <a:ext cx="4500000" cy="49692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36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b="0" dirty="0" smtClean="0">
                <a:cs typeface="2  Elham" panose="00000400000000000000" pitchFamily="2" charset="-78"/>
              </a:rPr>
              <a:t>   زباله های شهری و روستایی</a:t>
            </a:r>
            <a:endParaRPr lang="en-US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187" y="237860"/>
            <a:ext cx="4500000" cy="496920"/>
          </a:xfrm>
          <a:solidFill>
            <a:schemeClr val="bg2"/>
          </a:solidFill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2  Elham" panose="00000400000000000000" pitchFamily="2" charset="-78"/>
              </a:rPr>
              <a:t>مطالعات محیط زیستی</a:t>
            </a:r>
            <a:endParaRPr lang="en-US" dirty="0">
              <a:solidFill>
                <a:schemeClr val="tx1"/>
              </a:solidFill>
              <a:cs typeface="2  Elham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10893" r="1640" b="8772"/>
          <a:stretch/>
        </p:blipFill>
        <p:spPr>
          <a:xfrm>
            <a:off x="3742814" y="4534698"/>
            <a:ext cx="3380873" cy="2141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r="17851"/>
          <a:stretch/>
        </p:blipFill>
        <p:spPr>
          <a:xfrm>
            <a:off x="306187" y="4534698"/>
            <a:ext cx="2555546" cy="21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7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374242" cy="432000"/>
          </a:xfrm>
          <a:solidFill>
            <a:schemeClr val="tx1"/>
          </a:solidFill>
        </p:spPr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2  Elham" panose="00000400000000000000" pitchFamily="2" charset="-78"/>
              </a:rPr>
              <a:t>مطالعات محیط طبیعی</a:t>
            </a:r>
            <a:endParaRPr lang="en-US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64831" y="697948"/>
            <a:ext cx="3701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2  Elham" panose="00000400000000000000" pitchFamily="2" charset="-78"/>
              </a:rPr>
              <a:t>مکان یابی روستا در گسل های تهران </a:t>
            </a:r>
            <a:endParaRPr lang="fa-IR" sz="2000" dirty="0">
              <a:cs typeface="2  Elham" panose="00000400000000000000" pitchFamily="2" charset="-78"/>
            </a:endParaRP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گسل کهریزک 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گسل جنوب ری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31" y="1652055"/>
            <a:ext cx="3736975" cy="239138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072287"/>
            <a:ext cx="2476500" cy="355092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1670250" y="1652055"/>
            <a:ext cx="1493864" cy="10911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4114" y="1217888"/>
            <a:ext cx="2423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در گذشته در این روستا دیوار خانه ها را قطور می ساختند که باعث پایداری بناها در برابر زلزله های شدید می شده ولی امروزه بیشتر بافت ها حالت خیلی مقاوم و مستحکمی در برابر زلزله ندارند.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2" t="26190" r="10942" b="-526"/>
          <a:stretch/>
        </p:blipFill>
        <p:spPr>
          <a:xfrm>
            <a:off x="3697333" y="4623207"/>
            <a:ext cx="3022781" cy="2050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/>
          <a:stretch/>
        </p:blipFill>
        <p:spPr>
          <a:xfrm>
            <a:off x="432000" y="4623207"/>
            <a:ext cx="3265333" cy="2053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34857" y="4623207"/>
            <a:ext cx="4361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قرچک از دسته شهر هایی است که نزدیک به یک گسل بزرگ قراز دارد و و به علت وجود زمین های کشاورزی و رسوبات سنگین آب هایی که به این سمت نفوذ می کنند و آب های فاضلاب که آن هم سر از جنوب تهران بر می آورند باعث نرمی خاک می شوند و استحکام خود را از دست خواهد داد.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4974" y="3498538"/>
            <a:ext cx="36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2  Elham" panose="00000400000000000000" pitchFamily="2" charset="-78"/>
              </a:rPr>
              <a:t>شیب : به طور نسبی توپوگرافی پست و هموار </a:t>
            </a:r>
            <a:endParaRPr lang="en-US" dirty="0"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088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3114" y="348343"/>
            <a:ext cx="7826829" cy="410057"/>
          </a:xfrm>
          <a:solidFill>
            <a:schemeClr val="tx1"/>
          </a:solidFill>
        </p:spPr>
        <p:txBody>
          <a:bodyPr/>
          <a:lstStyle/>
          <a:p>
            <a:r>
              <a:rPr lang="fa-IR" sz="3200" dirty="0" smtClean="0">
                <a:solidFill>
                  <a:schemeClr val="bg2"/>
                </a:solidFill>
                <a:cs typeface="2  Elham" panose="00000400000000000000" pitchFamily="2" charset="-78"/>
              </a:rPr>
              <a:t>تاثیر اقلیم بر بافت و مسکن</a:t>
            </a:r>
            <a:endParaRPr lang="en-US" sz="320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51" y="758400"/>
            <a:ext cx="1994279" cy="263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1121522"/>
            <a:ext cx="3413579" cy="1936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4968028"/>
            <a:ext cx="3335746" cy="1488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66" y="4402407"/>
            <a:ext cx="3291717" cy="1813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01748" y="1094952"/>
            <a:ext cx="265393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دیوار و سقف ضخیم به منظور تاخیر در انتقال حرارت و افزایش ظرفیت گرمایی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2866" y="2215060"/>
            <a:ext cx="361405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ساخت بنا در جهت طولی برای به حداقل رساندن میزان دربافت گرمای خورشید مصالح مورد استفاده خشت و گل به دلیل کمبود سنگ 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استفاده از مصالح بومی به علت هزینه کم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928" y="4504356"/>
            <a:ext cx="321672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استفاده از رنگ روشن مصالح برای انعکاس بهتر نور خورشید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2866" y="5532131"/>
            <a:ext cx="278765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اقلیم خشک و نیمه بیابانی از سیمای روستا مشخص است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52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457" y="186670"/>
            <a:ext cx="5642342" cy="466471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کاربری اراضی (طرح هادی)</a:t>
            </a:r>
            <a:endParaRPr lang="en-US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857" y="1188478"/>
            <a:ext cx="5184800" cy="1878493"/>
          </a:xfrm>
        </p:spPr>
        <p:txBody>
          <a:bodyPr/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از لحاظ کیفیت ابنیه ساختمان موجود در روستا به دو دسته تقسیم می شود :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ساختمان نو ساز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ساختمان مرمتی و قابل نگه داری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48" y="186670"/>
            <a:ext cx="1063854" cy="6173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34" y="834390"/>
            <a:ext cx="4126065" cy="5841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3265714"/>
            <a:ext cx="4852971" cy="32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7" y="427366"/>
            <a:ext cx="7052985" cy="428977"/>
          </a:xfrm>
          <a:solidFill>
            <a:schemeClr val="bg2"/>
          </a:solidFill>
        </p:spPr>
        <p:txBody>
          <a:bodyPr/>
          <a:lstStyle/>
          <a:p>
            <a:pPr algn="l" rtl="1"/>
            <a:r>
              <a:rPr lang="fa-IR" b="0" dirty="0" smtClean="0">
                <a:cs typeface="2  Elham" panose="00000400000000000000" pitchFamily="2" charset="-78"/>
              </a:rPr>
              <a:t>مطالعات محیط کالبدی</a:t>
            </a:r>
            <a:endParaRPr lang="en-US" b="0" dirty="0">
              <a:cs typeface="2  Elham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7" y="1349594"/>
            <a:ext cx="3599242" cy="518931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6271129" y="1112840"/>
            <a:ext cx="4542014" cy="47350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800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    همسایگی ها   </a:t>
            </a:r>
            <a:endParaRPr lang="en-US" sz="2800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1129" y="1842844"/>
            <a:ext cx="4542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این روستا از سمت شمال به شهر قرچک , از سمت غرب به ولی آباد و از شرق به داوود آباد و از سمت جنوب به مخروبه رحمت آباد (قلعه کویر ) محدود می 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7" name="Quad Arrow 16"/>
          <p:cNvSpPr/>
          <p:nvPr/>
        </p:nvSpPr>
        <p:spPr>
          <a:xfrm>
            <a:off x="6985641" y="3944253"/>
            <a:ext cx="2133600" cy="1799771"/>
          </a:xfrm>
          <a:prstGeom prst="quad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355755" y="5957391"/>
            <a:ext cx="1393372" cy="71868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55755" y="3079619"/>
            <a:ext cx="1393372" cy="71868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204654" y="4484796"/>
            <a:ext cx="1393372" cy="71868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506856" y="4484796"/>
            <a:ext cx="1393372" cy="71868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3298" y="3208127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قرچک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3340" y="4613304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ولی آباد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13257" y="4484796"/>
            <a:ext cx="98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داوود آباد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9050" y="6123808"/>
            <a:ext cx="118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قلعه کویر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45" y="885370"/>
            <a:ext cx="3849319" cy="494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1886856"/>
            <a:ext cx="3523711" cy="4507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998" y="423705"/>
            <a:ext cx="557691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2"/>
                </a:solidFill>
                <a:cs typeface="2  Elham" panose="00000400000000000000" pitchFamily="2" charset="-78"/>
              </a:rPr>
              <a:t>دسترسی ها</a:t>
            </a:r>
            <a:endParaRPr lang="en-US" sz="240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912" y="2018210"/>
            <a:ext cx="210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دسترسی به کاربری های مسکونی در این روستا در تمام نقاط دیده می شود.</a:t>
            </a:r>
          </a:p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 از طریق کمربندی جنوبی قرچک (زیر گذر) و بلوار</a:t>
            </a:r>
          </a:p>
        </p:txBody>
      </p:sp>
    </p:spTree>
    <p:extLst>
      <p:ext uri="{BB962C8B-B14F-4D97-AF65-F5344CB8AC3E}">
        <p14:creationId xmlns:p14="http://schemas.microsoft.com/office/powerpoint/2010/main" val="76458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53340"/>
            <a:ext cx="9959340" cy="675132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166" y="441252"/>
            <a:ext cx="2456210" cy="1192038"/>
          </a:xfrm>
        </p:spPr>
        <p:txBody>
          <a:bodyPr/>
          <a:lstStyle/>
          <a:p>
            <a:r>
              <a:rPr lang="fa-IR" sz="2800" dirty="0" smtClean="0">
                <a:solidFill>
                  <a:srgbClr val="806044"/>
                </a:solidFill>
                <a:cs typeface="2  Elham" panose="00000400000000000000" pitchFamily="2" charset="-78"/>
              </a:rPr>
              <a:t>موقعیت نقشه ای</a:t>
            </a:r>
            <a:endParaRPr lang="en-US" sz="2800" dirty="0">
              <a:solidFill>
                <a:srgbClr val="806044"/>
              </a:solidFill>
              <a:cs typeface="2  Elham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399" y="2871925"/>
            <a:ext cx="3085340" cy="2733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7596" b="12802"/>
          <a:stretch/>
        </p:blipFill>
        <p:spPr>
          <a:xfrm>
            <a:off x="3686243" y="1299737"/>
            <a:ext cx="3239490" cy="2171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6157" r="26069" b="785"/>
          <a:stretch/>
        </p:blipFill>
        <p:spPr>
          <a:xfrm>
            <a:off x="271004" y="2871925"/>
            <a:ext cx="3166533" cy="2948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9849" y="3598351"/>
            <a:ext cx="2827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قرچک در 20 کیلومتری شهر تهران قرار دارد.</a:t>
            </a:r>
          </a:p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های پیشین:</a:t>
            </a:r>
          </a:p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قریه چک , قلعه کوچک,گرچک در زبان پهلوی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200" y="5968188"/>
            <a:ext cx="309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دهستان ولی آباد بخش مرکزی قرچک قرار دارد.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166" y="5956875"/>
            <a:ext cx="196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تهران پایخت و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 استانی در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شمال مرکزی ایران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Curved Down Arrow 15"/>
          <p:cNvSpPr/>
          <p:nvPr/>
        </p:nvSpPr>
        <p:spPr>
          <a:xfrm rot="19960246">
            <a:off x="947684" y="1311229"/>
            <a:ext cx="3544248" cy="1685824"/>
          </a:xfrm>
          <a:prstGeom prst="curvedDownArrow">
            <a:avLst>
              <a:gd name="adj1" fmla="val 10511"/>
              <a:gd name="adj2" fmla="val 40788"/>
              <a:gd name="adj3" fmla="val 1564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2494515">
            <a:off x="4941443" y="1891142"/>
            <a:ext cx="4628908" cy="1961563"/>
          </a:xfrm>
          <a:prstGeom prst="curvedDownArrow">
            <a:avLst>
              <a:gd name="adj1" fmla="val 11849"/>
              <a:gd name="adj2" fmla="val 33019"/>
              <a:gd name="adj3" fmla="val 1718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93" y="241540"/>
            <a:ext cx="5425336" cy="363668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گونه شناسی روستا</a:t>
            </a:r>
            <a:endParaRPr lang="en-US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811215" y="967154"/>
            <a:ext cx="74015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بافت روستا کاملا تحت تاثیر مناطق شهری است و بافت های قدیمی در روستا کاملا از بین رفته است.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  <a:p>
            <a:pPr algn="ctr" rtl="1"/>
            <a:endParaRPr lang="fa-IR" dirty="0" smtClean="0">
              <a:cs typeface="B Nazani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2  Elham" panose="00000400000000000000" pitchFamily="2" charset="-78"/>
              </a:rPr>
              <a:t>جهت گیری خانه ها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درصد بیشتر واحد های مسکونی جهت شرقی-غربی دارند.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بافت روستا به صورت فشرده است.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الگوی رایج روستا خانه های یک یا دوطبقه است.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بیش از 90 درصد خانه های روستا با متراژ کم ساخته شده است.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75" y="3668202"/>
            <a:ext cx="397764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0" y="3668202"/>
            <a:ext cx="5931278" cy="28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0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5" t="7407" r="13031" b="64233"/>
          <a:stretch/>
        </p:blipFill>
        <p:spPr>
          <a:xfrm>
            <a:off x="383358" y="333829"/>
            <a:ext cx="3944945" cy="2656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39366" r="2227" b="22751"/>
          <a:stretch/>
        </p:blipFill>
        <p:spPr>
          <a:xfrm>
            <a:off x="7241006" y="1690914"/>
            <a:ext cx="4484914" cy="259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8" y="4455887"/>
            <a:ext cx="5978408" cy="1945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8857" y="754743"/>
            <a:ext cx="2931885" cy="4644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2"/>
                </a:solidFill>
                <a:cs typeface="2  Elham" panose="00000400000000000000" pitchFamily="2" charset="-78"/>
              </a:rPr>
              <a:t>سازمان فضایی</a:t>
            </a:r>
            <a:endParaRPr lang="en-US" sz="240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867" y="3030418"/>
            <a:ext cx="240774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2"/>
                </a:solidFill>
                <a:cs typeface="2  Elham" panose="00000400000000000000" pitchFamily="2" charset="-78"/>
              </a:rPr>
              <a:t>الگو فضایی</a:t>
            </a:r>
            <a:endParaRPr lang="en-US" sz="240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4400" y="4841636"/>
            <a:ext cx="32947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2"/>
                </a:solidFill>
                <a:cs typeface="2  Elham" panose="00000400000000000000" pitchFamily="2" charset="-78"/>
              </a:rPr>
              <a:t>استقرار فضایی روستا</a:t>
            </a:r>
            <a:endParaRPr lang="en-US" sz="240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70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5821843" cy="433414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برسی شیوه ساخت 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793661" y="648707"/>
            <a:ext cx="3510643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در حال حاضر بافت روستا با مصالح روز است و اثری از خانه های قدیمیدر آن نیست .</a:t>
            </a:r>
          </a:p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بافت های قدیم به صورت مخروبه است .</a:t>
            </a:r>
          </a:p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تنها بنای باقی مانده از قدیم اقامتگاه بوم گردی محمد حسین خان است که باز سازی شده است.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9" y="4109358"/>
            <a:ext cx="5149885" cy="2292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34836"/>
            <a:ext cx="3749040" cy="270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51" y="3236844"/>
            <a:ext cx="4999264" cy="22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387955" y="305191"/>
            <a:ext cx="6551687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2  Elham" panose="00000400000000000000" pitchFamily="2" charset="-78"/>
              </a:rPr>
              <a:t>برسی شیوه ساخت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43" y="1897710"/>
            <a:ext cx="3768345" cy="2005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9" y="1897710"/>
            <a:ext cx="3773454" cy="2005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20" y="4743522"/>
            <a:ext cx="4056234" cy="1932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" y="4748888"/>
            <a:ext cx="3906459" cy="1927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5525" y="1158308"/>
            <a:ext cx="878133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در گذشته مصالح مورد استفاده خشت و گل در ساختمان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55" y="4089122"/>
            <a:ext cx="1156062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استفاده از کاهگل در گذشته در مناطق گرم یکی دیگر از راه های مقابله با گرما و انتقال آن است.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61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8205814" cy="466071"/>
          </a:xfrm>
          <a:solidFill>
            <a:schemeClr val="tx1"/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2  Elham" panose="00000400000000000000" pitchFamily="2" charset="-78"/>
              </a:rPr>
              <a:t>برسی شیوه ساخت</a:t>
            </a:r>
            <a:endParaRPr lang="en-US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24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01" y="2188979"/>
            <a:ext cx="3358515" cy="4212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" y="1483179"/>
            <a:ext cx="4083394" cy="3628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35" y="1780274"/>
            <a:ext cx="4149081" cy="25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D4D7552C-2487-44D3-B47B-039B6E9A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9" y="3307614"/>
            <a:ext cx="5472113" cy="288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9" y="711356"/>
            <a:ext cx="5472113" cy="2596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886" y="244929"/>
            <a:ext cx="7315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2  Elham" panose="00000400000000000000" pitchFamily="2" charset="-78"/>
              </a:rPr>
              <a:t>جهت گیری خانه ها</a:t>
            </a:r>
            <a:endParaRPr lang="en-US" sz="32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886" y="1296785"/>
            <a:ext cx="48822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بافت روستا کاملا تحت تاثیر مناطق شهری است و بافت های قدیمی در روستا کاملا از بین رفته است.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درصد بیشتر واحد های مسکونی جهت شرقی غربی دارند.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بافت روستا به صورت فشرده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الگوی رایج روستا خانه های یک یا دو طبقه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بیش از 90 درصد خانه های روستا با متراژ کم ساخته شده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2  Elham" panose="00000400000000000000" pitchFamily="2" charset="-78"/>
              </a:rPr>
              <a:t>برسی جز فضا</a:t>
            </a:r>
            <a:endParaRPr lang="en-US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26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97" y="984319"/>
            <a:ext cx="2946413" cy="3776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291374"/>
            <a:ext cx="5201358" cy="34749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9630000" y="4159823"/>
            <a:ext cx="690114" cy="681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45387" y="4254713"/>
            <a:ext cx="615396" cy="586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82486" y="4921748"/>
            <a:ext cx="2859657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2  Elham" panose="00000400000000000000" pitchFamily="2" charset="-78"/>
              </a:rPr>
              <a:t>پیر نشین (روز نشین )</a:t>
            </a: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وجود سکو هایی در دو طرف در های خانه به پیر نشین شهرت دارد که آجری یا خشتی بوده و محل انتظار و گفت و گو با صاحب خانه و همسایه ها بوده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495" y="4921748"/>
            <a:ext cx="399304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2  Elham" panose="00000400000000000000" pitchFamily="2" charset="-78"/>
              </a:rPr>
              <a:t>پیش طاق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ار تفاع پیش طاق از ارتفاع سایر اجزای نمای ساختمان بیشتر است.</a:t>
            </a:r>
          </a:p>
          <a:p>
            <a:pPr algn="ctr"/>
            <a:r>
              <a:rPr lang="fa-IR" dirty="0" smtClean="0">
                <a:cs typeface="B Nazanin" panose="00000400000000000000" pitchFamily="2" charset="-78"/>
              </a:rPr>
              <a:t>برای نمایش اهمیت ورودی ساختمان و موقعیت آن 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9425" y="3268844"/>
            <a:ext cx="0" cy="1821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7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995694"/>
            <a:ext cx="3774077" cy="218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3698217"/>
            <a:ext cx="4111534" cy="2840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382632"/>
            <a:ext cx="4111534" cy="27534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229100" y="2710543"/>
            <a:ext cx="1894114" cy="1516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02530" y="1886179"/>
            <a:ext cx="22206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0732" y="3698217"/>
            <a:ext cx="5061857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Nazanin" panose="00000400000000000000" pitchFamily="2" charset="-78"/>
              </a:rPr>
              <a:t>در خانه های قدیمی حیاط مرکز و قلب ساختمان بوده است .</a:t>
            </a:r>
          </a:p>
          <a:p>
            <a:pPr algn="ctr"/>
            <a:r>
              <a:rPr lang="fa-IR" sz="2800" dirty="0" smtClean="0">
                <a:cs typeface="B Nazanin" panose="00000400000000000000" pitchFamily="2" charset="-78"/>
              </a:rPr>
              <a:t>معمولا در هر حیاط وجود حوض و چند باغچه برای تهدیل آب و هوا و شست و شو به چشم میخورد.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6009" y="209470"/>
            <a:ext cx="310360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chemeClr val="bg1"/>
                </a:solidFill>
                <a:cs typeface="2  Elham" panose="00000400000000000000" pitchFamily="2" charset="-78"/>
              </a:rPr>
              <a:t>حیاط</a:t>
            </a:r>
            <a:endParaRPr lang="en-US" sz="32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667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8523514" y="1567543"/>
            <a:ext cx="2661557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فضایی سرپوشیده که از سه طرف بسته است و دارای ستون در جلو و ارتفاعی برابر سقف و عرضی کم  که به صورت فضای ورودی و خروجی ساخته می شود و برای جریان یافتن هوای باز هستند و از تابش آفتاب جلوگیری می کنند.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3477986"/>
            <a:ext cx="6532827" cy="2771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45522"/>
            <a:ext cx="6456626" cy="26586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384471" y="2498271"/>
            <a:ext cx="2302329" cy="32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98872" y="201943"/>
            <a:ext cx="323305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2  Elham" panose="00000400000000000000" pitchFamily="2" charset="-78"/>
              </a:rPr>
              <a:t>ایوان</a:t>
            </a:r>
            <a:endParaRPr lang="en-US" sz="32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82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3" y="301371"/>
            <a:ext cx="3699129" cy="417086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سقف گنبدی (منحنی)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29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9" y="301371"/>
            <a:ext cx="4165791" cy="571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708873"/>
            <a:ext cx="4895306" cy="3303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186" y="865414"/>
            <a:ext cx="6531428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سقف گنبدی همه نیرو ها را به طور مساوی توزیع می کند و بار را در یک نقطه کاهش می دهد.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این سقف ها سریع تر خنک می شوند و باعث می شود گرمای جذب شده از خورشید به داخل منتقل نشود.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282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33" y="262666"/>
            <a:ext cx="5537000" cy="432000"/>
          </a:xfrm>
          <a:solidFill>
            <a:schemeClr val="bg2"/>
          </a:solidFill>
        </p:spPr>
        <p:txBody>
          <a:bodyPr/>
          <a:lstStyle/>
          <a:p>
            <a:r>
              <a:rPr lang="fa-IR" dirty="0" smtClean="0">
                <a:solidFill>
                  <a:srgbClr val="336600"/>
                </a:solidFill>
                <a:cs typeface="2  Elham" panose="00000400000000000000" pitchFamily="2" charset="-78"/>
              </a:rPr>
              <a:t>پیدایش نام روستا</a:t>
            </a:r>
            <a:endParaRPr lang="en-US" dirty="0">
              <a:solidFill>
                <a:srgbClr val="336600"/>
              </a:solidFill>
              <a:cs typeface="2  Elham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533" y="1725856"/>
            <a:ext cx="3079131" cy="4878389"/>
          </a:xfrm>
        </p:spPr>
        <p:txBody>
          <a:bodyPr/>
          <a:lstStyle/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2  Nasim" panose="00000700000000000000" pitchFamily="2" charset="-78"/>
              </a:rPr>
              <a:t>نام اول : چهار برج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زمان نادر شاه افشار به دستور شاه در چهار طرف روستا چهار برج دیده بانی و جنگی ساخته شد . 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حال حاضر اثری از آنها نیست ولی در کاوش های صورت گرفته توپ های جنگی پیدا شده است .</a:t>
            </a:r>
          </a:p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2  Nasim" panose="00000700000000000000" pitchFamily="2" charset="-78"/>
              </a:rPr>
              <a:t>نام دوم : ومینا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گفته اهالی روستا در گذشته این نام از شهر ورامین گرفته شده است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804D2684-B8EF-41B8-9C43-86A9D34E65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b="2237"/>
          <a:stretch/>
        </p:blipFill>
        <p:spPr>
          <a:xfrm>
            <a:off x="3375664" y="1093401"/>
            <a:ext cx="3520816" cy="192564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18137" r="12589" b="1598"/>
          <a:stretch/>
        </p:blipFill>
        <p:spPr>
          <a:xfrm>
            <a:off x="6961818" y="2509400"/>
            <a:ext cx="5052381" cy="2638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783" y="5403916"/>
            <a:ext cx="441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2  Elham" panose="00000400000000000000" pitchFamily="2" charset="-78"/>
              </a:rPr>
              <a:t>در حال حاضر نام روستا به علت کثرت خاندان امینی در این روستا به نام امین آباد شهرت دارد. </a:t>
            </a:r>
            <a:endParaRPr lang="en-US" sz="2400" dirty="0"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14" y="301369"/>
            <a:ext cx="5038071" cy="466073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بازشو ها در خانه های قدیم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30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8" y="2013319"/>
            <a:ext cx="2808416" cy="391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5" y="3972361"/>
            <a:ext cx="2467620" cy="2707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4" y="3802685"/>
            <a:ext cx="2520125" cy="286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22" y="3270890"/>
            <a:ext cx="2000830" cy="3268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624" y="859157"/>
            <a:ext cx="712921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ابعاد و محل قرارگیری بازشوها به شدت تحت تاثیر اقلیم و آب و هوای منطقه و فرهنگ مردم و نوع مصالح قابل دسترسی دارد.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در بعضی از بازشوها یک یا دو تیر چوبی به عنوان نعل درگاه استفاده می شود همانند شکل الف.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بعضی دیگر بالای بازشوها توسط یک قوس بسته می شوند همانند شکل ب.</a:t>
            </a: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603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9" y="252386"/>
            <a:ext cx="6621943" cy="417086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استفاده از شیشه های رنگی  (ارسی)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31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2434963" y="1110342"/>
            <a:ext cx="92909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از ویژگی های اصلی شیشه های رنگی می توان به کاهش گرما و انعکاس ن.ر در رنگ های متنوع که جلوه ای خاص به بنا می بخشد.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56" y="1671736"/>
            <a:ext cx="9064616" cy="45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72" y="350357"/>
            <a:ext cx="5136043" cy="417086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اتاق سه دری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32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8621486" y="1877785"/>
            <a:ext cx="2612571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معمولا اتاق سه دری که اتاقی کوچک تر از باقی اتاق خواب ها بوده و سه در داشت به عنوان اتاق خواب مورد استفاده قرار می گرفت.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در اتاق خواب سنتی ایرانی خوابیدن محوریت ایجاد اتاق نیست.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1307047"/>
            <a:ext cx="5657307" cy="47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0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478943" cy="466071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مهمان سرا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33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3624943"/>
            <a:ext cx="4061439" cy="3051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78" y="1193073"/>
            <a:ext cx="5214042" cy="289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8" y="4293189"/>
            <a:ext cx="3815826" cy="224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397" y="1784453"/>
            <a:ext cx="457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در و پنجره های رو به حیاط باعث نور مطلوب و محیطی دل نشین می شود.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906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34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1" y="2281492"/>
            <a:ext cx="5805885" cy="364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87" y="2269671"/>
            <a:ext cx="5837738" cy="3648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8763" y="1262958"/>
            <a:ext cx="302078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2  Elham" panose="00000400000000000000" pitchFamily="2" charset="-78"/>
              </a:rPr>
              <a:t>تالار (پذیرایی)</a:t>
            </a:r>
            <a:endParaRPr lang="en-US" sz="2800" dirty="0">
              <a:cs typeface="2  Elham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594" y="1262958"/>
            <a:ext cx="243295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2  Elham" panose="00000400000000000000" pitchFamily="2" charset="-78"/>
              </a:rPr>
              <a:t>زیر زمین (مطبخ)</a:t>
            </a:r>
            <a:endParaRPr lang="en-US" sz="2800" dirty="0"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227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برسی خانه محمد حسین خان 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r="2000"/>
          <a:stretch/>
        </p:blipFill>
        <p:spPr>
          <a:xfrm>
            <a:off x="432000" y="2098839"/>
            <a:ext cx="3981625" cy="3932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2677" r="8242" b="1946"/>
          <a:stretch/>
        </p:blipFill>
        <p:spPr>
          <a:xfrm>
            <a:off x="8397240" y="1624658"/>
            <a:ext cx="1232760" cy="4881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8572" y="1649116"/>
            <a:ext cx="3093720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در این الگو با اختصاص فضایی با عنوان ایوان سلسله مراتب فضایی مطلوب ایجاد شده است.</a:t>
            </a:r>
          </a:p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در ریز فضاهای داخلی نشیمن به عنوان عنصر ارتباط دهنده دیگر ریز فضاها عمل می کند و دسترسی به سرویس حمام از طریق حیاط کوچکتر در پشت بنا تامین می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772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40" y="310080"/>
            <a:ext cx="5343960" cy="421440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برداشت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34" y="886443"/>
            <a:ext cx="2491740" cy="578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4" y="3547492"/>
            <a:ext cx="3128582" cy="312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4" y="886443"/>
            <a:ext cx="6355080" cy="26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2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الگوی مسکن (بافت قدیم)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32" y="1252687"/>
            <a:ext cx="5135070" cy="436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9530" r="2834"/>
          <a:stretch/>
        </p:blipFill>
        <p:spPr>
          <a:xfrm>
            <a:off x="561473" y="1252686"/>
            <a:ext cx="4362051" cy="4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1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الگوی مسکن (بافت جدید)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38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6515" r="21930"/>
          <a:stretch/>
        </p:blipFill>
        <p:spPr>
          <a:xfrm>
            <a:off x="6508037" y="1459230"/>
            <a:ext cx="2680805" cy="4942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2854" b="2344"/>
          <a:stretch/>
        </p:blipFill>
        <p:spPr>
          <a:xfrm>
            <a:off x="673768" y="1459230"/>
            <a:ext cx="3406079" cy="49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پلان طراحی شده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39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7" y="1108164"/>
            <a:ext cx="3104830" cy="543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01" y="1356075"/>
            <a:ext cx="2653772" cy="49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0" y="63691"/>
            <a:ext cx="9653987" cy="672734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347941" y="283479"/>
            <a:ext cx="5050608" cy="450369"/>
          </a:xfrm>
          <a:solidFill>
            <a:srgbClr val="F2F2F2"/>
          </a:solidFill>
        </p:spPr>
        <p:txBody>
          <a:bodyPr/>
          <a:lstStyle/>
          <a:p>
            <a:pPr algn="l" rtl="1"/>
            <a:r>
              <a:rPr lang="fa-IR" sz="3200" dirty="0" smtClean="0">
                <a:solidFill>
                  <a:schemeClr val="tx1"/>
                </a:solidFill>
                <a:cs typeface="2  Elham" panose="00000400000000000000" pitchFamily="2" charset="-78"/>
              </a:rPr>
              <a:t>آثار تاریخی</a:t>
            </a:r>
            <a:endParaRPr lang="en-US" sz="3200" dirty="0">
              <a:solidFill>
                <a:schemeClr val="tx1"/>
              </a:solidFill>
              <a:cs typeface="2  Elham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3249" r="4619" b="3389"/>
          <a:stretch/>
        </p:blipFill>
        <p:spPr>
          <a:xfrm>
            <a:off x="2514894" y="3187062"/>
            <a:ext cx="2397030" cy="1762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1" b="-10695"/>
          <a:stretch/>
        </p:blipFill>
        <p:spPr>
          <a:xfrm>
            <a:off x="8307433" y="3592206"/>
            <a:ext cx="2473445" cy="2321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2795" y="3754800"/>
            <a:ext cx="156210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یخچال علی آباد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69" y="487225"/>
            <a:ext cx="2339952" cy="28586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16560" y="778381"/>
            <a:ext cx="222208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زورخانه علی ابن ابی طالب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31" y="1552102"/>
            <a:ext cx="3529362" cy="18617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2" y="3903089"/>
            <a:ext cx="2095981" cy="27421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30199"/>
          <a:stretch/>
        </p:blipFill>
        <p:spPr>
          <a:xfrm>
            <a:off x="1456750" y="862360"/>
            <a:ext cx="3397126" cy="15868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15647" r="7370" b="-67"/>
          <a:stretch/>
        </p:blipFill>
        <p:spPr>
          <a:xfrm>
            <a:off x="5022045" y="4393376"/>
            <a:ext cx="2971800" cy="22193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8981" y="2598175"/>
            <a:ext cx="127959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تپه داود آباد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41" y="2209674"/>
            <a:ext cx="324466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خانه تاریخی اربابی معروف به 5 دری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247" y="3345886"/>
            <a:ext cx="1899361" cy="3697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 rtl="1"/>
            <a:r>
              <a:rPr lang="fa-IR" sz="2000" dirty="0" smtClean="0">
                <a:cs typeface="B Nazanin" panose="00000400000000000000" pitchFamily="2" charset="-78"/>
              </a:rPr>
              <a:t>یخچال حصار کوچک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2222" y="6138802"/>
            <a:ext cx="203818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درب با قدمت 150 ساله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1446" y="6101704"/>
            <a:ext cx="3102464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اقامتگاه بوم گردی محمد حسین خان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1"/>
                </a:solidFill>
                <a:cs typeface="2  Elham" panose="00000400000000000000" pitchFamily="2" charset="-78"/>
              </a:rPr>
              <a:t>پلان طراحی شده</a:t>
            </a:r>
            <a:endParaRPr lang="en-US" b="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40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81" y="1267365"/>
            <a:ext cx="2733894" cy="5167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1" y="1267365"/>
            <a:ext cx="2366559" cy="51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9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600" b="0" dirty="0" smtClean="0">
                <a:cs typeface="2  Elham" panose="00000400000000000000" pitchFamily="2" charset="-78"/>
              </a:rPr>
              <a:t>سپاس </a:t>
            </a:r>
            <a:r>
              <a:rPr lang="fa-IR" sz="6600" b="0" dirty="0" smtClean="0">
                <a:cs typeface="2  Elham" panose="00000400000000000000" pitchFamily="2" charset="-78"/>
              </a:rPr>
              <a:t>از </a:t>
            </a:r>
            <a:r>
              <a:rPr lang="fa-IR" sz="6600" b="0" dirty="0" smtClean="0">
                <a:cs typeface="2  Elham" panose="00000400000000000000" pitchFamily="2" charset="-78"/>
              </a:rPr>
              <a:t>بینندگان گرامی و </a:t>
            </a:r>
            <a:r>
              <a:rPr lang="fa-IR" sz="6600" b="0" dirty="0" smtClean="0">
                <a:cs typeface="2  Elham" panose="00000400000000000000" pitchFamily="2" charset="-78"/>
              </a:rPr>
              <a:t>تشکر از توجه شما</a:t>
            </a:r>
            <a:endParaRPr lang="en-US" sz="6600" b="0" dirty="0">
              <a:cs typeface="2  Elham" panose="00000400000000000000" pitchFamily="2" charset="-78"/>
            </a:endParaRP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83050" y="4130805"/>
            <a:ext cx="218900" cy="218900"/>
          </a:xfrm>
          <a:prstGeom prst="rect">
            <a:avLst/>
          </a:prstGeom>
        </p:spPr>
      </p:pic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83050" y="4536623"/>
            <a:ext cx="218900" cy="218900"/>
          </a:xfrm>
          <a:prstGeom prst="rect">
            <a:avLst/>
          </a:prstGeom>
        </p:spPr>
      </p:pic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66191" y="4904341"/>
            <a:ext cx="244786" cy="244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352CF6-0F22-45A8-B28B-37FAFCE5C5D6}"/>
              </a:ext>
            </a:extLst>
          </p:cNvPr>
          <p:cNvSpPr txBox="1"/>
          <p:nvPr/>
        </p:nvSpPr>
        <p:spPr>
          <a:xfrm>
            <a:off x="10251642" y="182562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US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97" y="4035661"/>
            <a:ext cx="975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5" y="164345"/>
            <a:ext cx="6083100" cy="432000"/>
          </a:xfrm>
          <a:solidFill>
            <a:schemeClr val="bg2"/>
          </a:solidFill>
        </p:spPr>
        <p:txBody>
          <a:bodyPr/>
          <a:lstStyle/>
          <a:p>
            <a:r>
              <a:rPr lang="fa-IR" dirty="0" smtClean="0">
                <a:cs typeface="2  Elham" panose="00000400000000000000" pitchFamily="2" charset="-78"/>
              </a:rPr>
              <a:t>مطالعات اقلیمی</a:t>
            </a:r>
            <a:endParaRPr lang="en-US" dirty="0">
              <a:cs typeface="2  Elham" panose="000004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18" y="955072"/>
            <a:ext cx="3881040" cy="498616"/>
          </a:xfrm>
        </p:spPr>
        <p:txBody>
          <a:bodyPr/>
          <a:lstStyle/>
          <a:p>
            <a:pPr rtl="1"/>
            <a:r>
              <a:rPr lang="fa-IR" sz="2800" dirty="0" smtClean="0">
                <a:cs typeface="B Nazanin" panose="00000400000000000000" pitchFamily="2" charset="-78"/>
              </a:rPr>
              <a:t> میانگین دما در طول سال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284" y="1719626"/>
            <a:ext cx="3704572" cy="884748"/>
          </a:xfrm>
        </p:spPr>
        <p:txBody>
          <a:bodyPr/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تغییرات از 7 درجه سانتیگراد تا 43 درجه سانتیگراد.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8461" y="956768"/>
            <a:ext cx="3631772" cy="496920"/>
          </a:xfrm>
        </p:spPr>
        <p:txBody>
          <a:bodyPr/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 آب و هوا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332" y="1606886"/>
            <a:ext cx="3190900" cy="1486693"/>
          </a:xfrm>
        </p:spPr>
        <p:txBody>
          <a:bodyPr/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خشک و نیمه بیابانی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تابستان گرم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زمستان نسبتا سرد (خشک</a:t>
            </a:r>
            <a:r>
              <a:rPr lang="fa-IR" sz="2800" dirty="0" smtClean="0">
                <a:cs typeface="B Nazanin" panose="00000400000000000000" pitchFamily="2" charset="-78"/>
              </a:rPr>
              <a:t>)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8462" y="3165138"/>
            <a:ext cx="363177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شرایط اقلیمی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3980"/>
              </p:ext>
            </p:extLst>
          </p:nvPr>
        </p:nvGraphicFramePr>
        <p:xfrm>
          <a:off x="5197834" y="3937947"/>
          <a:ext cx="4500000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0000"/>
                <a:gridCol w="1500000"/>
                <a:gridCol w="1500000"/>
              </a:tblGrid>
              <a:tr h="381952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خشک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نیمه خشک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مرطوب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خرداد 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تیر 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مرداد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شهریور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مهر 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آبان</a:t>
                      </a:r>
                    </a:p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فروردین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اردیبهشت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آذر 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دی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بهمن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اسفند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2818" y="3165138"/>
            <a:ext cx="388104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میزان بارش سالانه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676" y="4296393"/>
            <a:ext cx="315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150 میلی لیتر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بارندگی کم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گرمای زیاد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دوره خشکسالی طولانی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67" y="160867"/>
            <a:ext cx="5994200" cy="406800"/>
          </a:xfrm>
          <a:solidFill>
            <a:schemeClr val="bg2"/>
          </a:solidFill>
        </p:spPr>
        <p:txBody>
          <a:bodyPr/>
          <a:lstStyle/>
          <a:p>
            <a:r>
              <a:rPr lang="fa-IR" dirty="0">
                <a:cs typeface="2  Elham" panose="00000400000000000000" pitchFamily="2" charset="-78"/>
              </a:rPr>
              <a:t>مطالعات اقلیمی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691" r="3489"/>
          <a:stretch/>
        </p:blipFill>
        <p:spPr>
          <a:xfrm rot="5400000" flipH="1" flipV="1">
            <a:off x="7505812" y="2152143"/>
            <a:ext cx="3218248" cy="4665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11605" r="14221" b="3086"/>
          <a:stretch/>
        </p:blipFill>
        <p:spPr>
          <a:xfrm rot="16200000">
            <a:off x="2125333" y="-449195"/>
            <a:ext cx="1921934" cy="5850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r="3716" b="1691"/>
          <a:stretch/>
        </p:blipFill>
        <p:spPr>
          <a:xfrm rot="16200000">
            <a:off x="1363774" y="3188385"/>
            <a:ext cx="2291662" cy="468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2368" y="1116709"/>
            <a:ext cx="46651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Elham" panose="00000400000000000000" pitchFamily="2" charset="-78"/>
              </a:rPr>
              <a:t>باد</a:t>
            </a:r>
            <a:endParaRPr lang="en-US" sz="24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2368" y="1752810"/>
            <a:ext cx="4665133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باد مفید : باد های باران زا (شمال غرب)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باد مضر : جنوب و جنوب غربی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9836" y="1323109"/>
            <a:ext cx="138546" cy="173182"/>
          </a:xfrm>
          <a:prstGeom prst="rect">
            <a:avLst/>
          </a:prstGeom>
          <a:solidFill>
            <a:srgbClr val="174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59836" y="1648691"/>
            <a:ext cx="138546" cy="159327"/>
          </a:xfrm>
          <a:prstGeom prst="rect">
            <a:avLst/>
          </a:prstGeom>
          <a:solidFill>
            <a:srgbClr val="75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17055" y="5055117"/>
            <a:ext cx="161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cs typeface="B Nazanin" panose="00000400000000000000" pitchFamily="2" charset="-78"/>
              </a:rPr>
              <a:t>فشردگی بافت روستا و قرارگیری ساختمان ها پشت به باد مضر باعث ایجاد سایه توسط دیوار</a:t>
            </a:r>
            <a:endParaRPr lang="en-US" sz="1400" dirty="0">
              <a:cs typeface="B Nazanin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528918" y="4402439"/>
            <a:ext cx="0" cy="72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9303" y="5486004"/>
            <a:ext cx="216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cs typeface="B Nazanin" panose="00000400000000000000" pitchFamily="2" charset="-78"/>
              </a:rPr>
              <a:t>باد مفید باعث سرسبزی این منطقه از روستا شده </a:t>
            </a:r>
            <a:endParaRPr lang="en-US" sz="1400" dirty="0">
              <a:cs typeface="B Nazanin" panose="00000400000000000000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53106" y="4402439"/>
            <a:ext cx="0" cy="930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067" y="904377"/>
            <a:ext cx="46651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2  Elham" panose="00000400000000000000" pitchFamily="2" charset="-78"/>
              </a:rPr>
              <a:t>زاویه تابش خورشید </a:t>
            </a:r>
            <a:endParaRPr lang="en-US" sz="24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567" y="149629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1 تیر -1 دی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066" y="3688890"/>
            <a:ext cx="466513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2  Elham" panose="00000400000000000000" pitchFamily="2" charset="-78"/>
              </a:rPr>
              <a:t>ارتفاع از سطح دریا</a:t>
            </a:r>
            <a:endParaRPr lang="en-US" sz="24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142" y="4699778"/>
            <a:ext cx="157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anose="00000400000000000000" pitchFamily="2" charset="-78"/>
              </a:rPr>
              <a:t>940متر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5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0" y="203400"/>
            <a:ext cx="5147533" cy="338467"/>
          </a:xfrm>
          <a:solidFill>
            <a:schemeClr val="bg1"/>
          </a:solidFill>
        </p:spPr>
        <p:txBody>
          <a:bodyPr/>
          <a:lstStyle/>
          <a:p>
            <a:r>
              <a:rPr lang="fa-IR" dirty="0">
                <a:cs typeface="2  Elham" panose="00000400000000000000" pitchFamily="2" charset="-78"/>
              </a:rPr>
              <a:t>مطالعات اقلیمی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39427466"/>
              </p:ext>
            </p:extLst>
          </p:nvPr>
        </p:nvGraphicFramePr>
        <p:xfrm>
          <a:off x="5237598" y="541867"/>
          <a:ext cx="6686729" cy="511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238202" y="5603534"/>
            <a:ext cx="222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میزان بارش(میلی متر)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4086" y="1491343"/>
            <a:ext cx="4691743" cy="187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0" y="3081070"/>
            <a:ext cx="5032534" cy="2522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00" y="1017917"/>
            <a:ext cx="318314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bg2"/>
                </a:solidFill>
                <a:cs typeface="2  Elham" panose="00000400000000000000" pitchFamily="2" charset="-78"/>
              </a:rPr>
              <a:t>پهنه بندی خشکسالی تهران</a:t>
            </a:r>
            <a:endParaRPr lang="en-US" sz="200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89" y="1632130"/>
            <a:ext cx="285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دوره یک ماهه تا پایان اسفند 98</a:t>
            </a:r>
          </a:p>
          <a:p>
            <a:endParaRPr lang="fa-IR" sz="2000" dirty="0" smtClean="0">
              <a:cs typeface="B Nazanin" panose="00000400000000000000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قرچک ترسالی ضعیف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977" y="2309446"/>
            <a:ext cx="149469" cy="149469"/>
          </a:xfrm>
          <a:prstGeom prst="rect">
            <a:avLst/>
          </a:prstGeom>
          <a:solidFill>
            <a:srgbClr val="B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7840" r="14950" b="4340"/>
          <a:stretch/>
        </p:blipFill>
        <p:spPr>
          <a:xfrm>
            <a:off x="10053736" y="3465616"/>
            <a:ext cx="1371600" cy="14485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r="14643"/>
          <a:stretch/>
        </p:blipFill>
        <p:spPr>
          <a:xfrm>
            <a:off x="10888048" y="4914194"/>
            <a:ext cx="1074540" cy="13110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740" y="715850"/>
            <a:ext cx="4117140" cy="498616"/>
          </a:xfrm>
        </p:spPr>
        <p:txBody>
          <a:bodyPr/>
          <a:lstStyle/>
          <a:p>
            <a:r>
              <a:rPr lang="fa-IR" sz="2000" b="0" dirty="0" smtClean="0">
                <a:cs typeface="2  Elham" panose="00000400000000000000" pitchFamily="2" charset="-78"/>
              </a:rPr>
              <a:t>پوشش گیاهی</a:t>
            </a:r>
            <a:endParaRPr lang="en-US" sz="2000" b="0" dirty="0">
              <a:cs typeface="2  Elham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740" y="1376250"/>
            <a:ext cx="4117140" cy="1214550"/>
          </a:xfrm>
        </p:spPr>
        <p:txBody>
          <a:bodyPr/>
          <a:lstStyle/>
          <a:p>
            <a:pPr rtl="1"/>
            <a:r>
              <a:rPr lang="fa-IR" sz="1600" dirty="0" smtClean="0">
                <a:cs typeface="B Nazanin" panose="00000400000000000000" pitchFamily="2" charset="-78"/>
              </a:rPr>
              <a:t>جنس خاک : حاصلخیزو مناسب برای محصول زراعی گندم و جو, پنبه و ذرت.</a:t>
            </a:r>
          </a:p>
          <a:p>
            <a:pPr rtl="1"/>
            <a:r>
              <a:rPr lang="fa-IR" sz="1600" dirty="0" smtClean="0">
                <a:cs typeface="B Nazanin" panose="00000400000000000000" pitchFamily="2" charset="-78"/>
              </a:rPr>
              <a:t>وجود زمین های زراعی در اطراف و حاشیه روستا پوشش خشک روستا را در فصولی از سال سبز میکند.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0240" y="717546"/>
            <a:ext cx="4027560" cy="496920"/>
          </a:xfrm>
        </p:spPr>
        <p:txBody>
          <a:bodyPr/>
          <a:lstStyle/>
          <a:p>
            <a:pPr algn="r" rtl="1"/>
            <a:r>
              <a:rPr lang="fa-IR" sz="2000" b="0" dirty="0" smtClean="0">
                <a:cs typeface="2  Elham" panose="00000400000000000000" pitchFamily="2" charset="-78"/>
              </a:rPr>
              <a:t>   پو شش جانوری</a:t>
            </a:r>
            <a:endParaRPr lang="en-US" sz="2000" b="0" dirty="0">
              <a:cs typeface="2  Elham" panose="0000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0240" y="1376250"/>
            <a:ext cx="4027560" cy="2570910"/>
          </a:xfrm>
        </p:spPr>
        <p:txBody>
          <a:bodyPr/>
          <a:lstStyle/>
          <a:p>
            <a:pPr algn="r" rtl="1"/>
            <a:r>
              <a:rPr lang="fa-IR" sz="1600" dirty="0">
                <a:cs typeface="B Nazanin" panose="00000400000000000000" pitchFamily="2" charset="-78"/>
              </a:rPr>
              <a:t>تنوع اقلیمي و شرایط خاص اکولوژیک و توپوگرافي منطقه حفاظت شده کویر شرایط زیست مساعدي را براي زندگي انواع وحوش در این گستره وسیع </a:t>
            </a:r>
            <a:r>
              <a:rPr lang="fa-IR" sz="1600" dirty="0" smtClean="0">
                <a:cs typeface="B Nazanin" panose="00000400000000000000" pitchFamily="2" charset="-78"/>
              </a:rPr>
              <a:t>مهیا نموده.</a:t>
            </a:r>
          </a:p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جانوراني </a:t>
            </a:r>
            <a:r>
              <a:rPr lang="fa-IR" sz="1600" dirty="0">
                <a:cs typeface="B Nazanin" panose="00000400000000000000" pitchFamily="2" charset="-78"/>
              </a:rPr>
              <a:t>از </a:t>
            </a:r>
            <a:r>
              <a:rPr lang="fa-IR" sz="1600" dirty="0" smtClean="0">
                <a:cs typeface="B Nazanin" panose="00000400000000000000" pitchFamily="2" charset="-78"/>
              </a:rPr>
              <a:t>قبیل </a:t>
            </a:r>
            <a:r>
              <a:rPr lang="fa-IR" sz="1600" dirty="0">
                <a:cs typeface="B Nazanin" panose="00000400000000000000" pitchFamily="2" charset="-78"/>
              </a:rPr>
              <a:t>آهو ، جبیر </a:t>
            </a:r>
            <a:r>
              <a:rPr lang="fa-IR" sz="1600" dirty="0" smtClean="0">
                <a:cs typeface="B Nazanin" panose="00000400000000000000" pitchFamily="2" charset="-78"/>
              </a:rPr>
              <a:t>گرگ</a:t>
            </a:r>
            <a:r>
              <a:rPr lang="fa-IR" sz="1600" dirty="0">
                <a:cs typeface="B Nazanin" panose="00000400000000000000" pitchFamily="2" charset="-78"/>
              </a:rPr>
              <a:t>، </a:t>
            </a:r>
            <a:r>
              <a:rPr lang="fa-IR" sz="1600" dirty="0" smtClean="0">
                <a:cs typeface="B Nazanin" panose="00000400000000000000" pitchFamily="2" charset="-78"/>
              </a:rPr>
              <a:t>، و </a:t>
            </a:r>
            <a:r>
              <a:rPr lang="fa-IR" sz="1600" dirty="0">
                <a:cs typeface="B Nazanin" panose="00000400000000000000" pitchFamily="2" charset="-78"/>
              </a:rPr>
              <a:t>گربه </a:t>
            </a:r>
            <a:r>
              <a:rPr lang="fa-IR" sz="1600" dirty="0" smtClean="0">
                <a:cs typeface="B Nazanin" panose="00000400000000000000" pitchFamily="2" charset="-78"/>
              </a:rPr>
              <a:t>شني، </a:t>
            </a:r>
            <a:r>
              <a:rPr lang="fa-IR" sz="1600" dirty="0">
                <a:cs typeface="B Nazanin" panose="00000400000000000000" pitchFamily="2" charset="-78"/>
              </a:rPr>
              <a:t>خارپشت </a:t>
            </a:r>
            <a:r>
              <a:rPr lang="fa-IR" sz="1600" dirty="0" smtClean="0">
                <a:cs typeface="B Nazanin" panose="00000400000000000000" pitchFamily="2" charset="-78"/>
              </a:rPr>
              <a:t>گوش</a:t>
            </a:r>
            <a:r>
              <a:rPr lang="fa-IR" sz="1600" dirty="0">
                <a:cs typeface="B Nazanin" panose="00000400000000000000" pitchFamily="2" charset="-78"/>
              </a:rPr>
              <a:t> ، </a:t>
            </a:r>
            <a:r>
              <a:rPr lang="fa-IR" sz="1600" dirty="0" smtClean="0">
                <a:cs typeface="B Nazanin" panose="00000400000000000000" pitchFamily="2" charset="-78"/>
              </a:rPr>
              <a:t>بلند پستاندارن </a:t>
            </a:r>
            <a:r>
              <a:rPr lang="fa-IR" sz="1600" dirty="0">
                <a:cs typeface="B Nazanin" panose="00000400000000000000" pitchFamily="2" charset="-78"/>
              </a:rPr>
              <a:t>منطقه وجانوراني نظیر کبک، تیهو، هوبره ،باقرقره)کوکر شکم </a:t>
            </a:r>
            <a:r>
              <a:rPr lang="fa-IR" sz="1600" dirty="0" smtClean="0">
                <a:cs typeface="B Nazanin" panose="00000400000000000000" pitchFamily="2" charset="-78"/>
              </a:rPr>
              <a:t>سیاه(بلدرچین، </a:t>
            </a:r>
            <a:r>
              <a:rPr lang="fa-IR" sz="1600" dirty="0">
                <a:cs typeface="B Nazanin" panose="00000400000000000000" pitchFamily="2" charset="-78"/>
              </a:rPr>
              <a:t>چلچله بیاباني ، سنگ چشم ، کورکور معمولي انواع </a:t>
            </a:r>
            <a:r>
              <a:rPr lang="fa-IR" sz="1600" dirty="0" smtClean="0">
                <a:cs typeface="B Nazanin" panose="00000400000000000000" pitchFamily="2" charset="-78"/>
              </a:rPr>
              <a:t>بازشکاري دلیجه</a:t>
            </a:r>
            <a:r>
              <a:rPr lang="fa-IR" sz="1600" dirty="0">
                <a:cs typeface="B Nazanin" panose="00000400000000000000" pitchFamily="2" charset="-78"/>
              </a:rPr>
              <a:t>، قرقي، بحري ، </a:t>
            </a:r>
            <a:r>
              <a:rPr lang="fa-IR" sz="1600" dirty="0" smtClean="0">
                <a:cs typeface="B Nazanin" panose="00000400000000000000" pitchFamily="2" charset="-78"/>
              </a:rPr>
              <a:t>شاهین، </a:t>
            </a:r>
            <a:r>
              <a:rPr lang="fa-IR" sz="1600" dirty="0">
                <a:cs typeface="B Nazanin" panose="00000400000000000000" pitchFamily="2" charset="-78"/>
              </a:rPr>
              <a:t>سارگپه، عقاب </a:t>
            </a:r>
            <a:r>
              <a:rPr lang="fa-IR" sz="1600" dirty="0" smtClean="0">
                <a:cs typeface="B Nazanin" panose="00000400000000000000" pitchFamily="2" charset="-78"/>
              </a:rPr>
              <a:t>طالیي، </a:t>
            </a:r>
            <a:r>
              <a:rPr lang="fa-IR" sz="1600" dirty="0">
                <a:cs typeface="B Nazanin" panose="00000400000000000000" pitchFamily="2" charset="-78"/>
              </a:rPr>
              <a:t>پرندگان آن در عرصه هاي خشک و انواع مرغابي سانان)مرغابي </a:t>
            </a:r>
            <a:r>
              <a:rPr lang="fa-IR" sz="1600" dirty="0" smtClean="0">
                <a:cs typeface="B Nazanin" panose="00000400000000000000" pitchFamily="2" charset="-78"/>
              </a:rPr>
              <a:t>ماده(آبچلیک </a:t>
            </a:r>
            <a:r>
              <a:rPr lang="fa-IR" sz="1600" dirty="0">
                <a:cs typeface="B Nazanin" panose="00000400000000000000" pitchFamily="2" charset="-78"/>
              </a:rPr>
              <a:t>، </a:t>
            </a:r>
            <a:r>
              <a:rPr lang="fa-IR" sz="1600" dirty="0" smtClean="0">
                <a:cs typeface="B Nazanin" panose="00000400000000000000" pitchFamily="2" charset="-78"/>
              </a:rPr>
              <a:t>درنا، </a:t>
            </a:r>
            <a:r>
              <a:rPr lang="fa-IR" sz="1600" dirty="0">
                <a:cs typeface="B Nazanin" panose="00000400000000000000" pitchFamily="2" charset="-78"/>
              </a:rPr>
              <a:t>خوتکا ، حواصیل خاکستري</a:t>
            </a:r>
            <a:r>
              <a:rPr lang="fa-IR" sz="1600" dirty="0" smtClean="0">
                <a:cs typeface="B Nazanin" panose="00000400000000000000" pitchFamily="2" charset="-78"/>
              </a:rPr>
              <a:t>، در </a:t>
            </a:r>
            <a:r>
              <a:rPr lang="fa-IR" sz="1600" dirty="0">
                <a:cs typeface="B Nazanin" panose="00000400000000000000" pitchFamily="2" charset="-78"/>
              </a:rPr>
              <a:t>بخشي از عرصه که در فصل زمستان سیماي </a:t>
            </a:r>
            <a:r>
              <a:rPr lang="fa-IR" sz="1600" dirty="0" smtClean="0">
                <a:cs typeface="B Nazanin" panose="00000400000000000000" pitchFamily="2" charset="-78"/>
              </a:rPr>
              <a:t>تالابي </a:t>
            </a:r>
            <a:r>
              <a:rPr lang="fa-IR" sz="1600" dirty="0">
                <a:cs typeface="B Nazanin" panose="00000400000000000000" pitchFamily="2" charset="-78"/>
              </a:rPr>
              <a:t>دارد تشکیل مي دهند.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6740" y="203400"/>
            <a:ext cx="5001060" cy="375720"/>
          </a:xfrm>
          <a:solidFill>
            <a:schemeClr val="bg2"/>
          </a:solidFill>
        </p:spPr>
        <p:txBody>
          <a:bodyPr/>
          <a:lstStyle/>
          <a:p>
            <a:r>
              <a:rPr lang="fa-IR" dirty="0">
                <a:cs typeface="2  Elham" panose="00000400000000000000" pitchFamily="2" charset="-78"/>
              </a:rPr>
              <a:t>مطالعات اقلیمی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14" y="1377255"/>
            <a:ext cx="1445487" cy="990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72810" y="1769756"/>
            <a:ext cx="76200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آنقوت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7"/>
          <a:stretch/>
        </p:blipFill>
        <p:spPr>
          <a:xfrm>
            <a:off x="10980419" y="203400"/>
            <a:ext cx="1046203" cy="1230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94847" y="764679"/>
            <a:ext cx="86868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بوتیمار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4054" r="4642" b="4955"/>
          <a:stretch/>
        </p:blipFill>
        <p:spPr>
          <a:xfrm>
            <a:off x="10756158" y="2361389"/>
            <a:ext cx="1270464" cy="11954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90184" y="2831246"/>
            <a:ext cx="69786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جبیر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2037" r="5171" b="2506"/>
          <a:stretch/>
        </p:blipFill>
        <p:spPr>
          <a:xfrm>
            <a:off x="4782580" y="4147395"/>
            <a:ext cx="851843" cy="1434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5193" r="4766"/>
          <a:stretch/>
        </p:blipFill>
        <p:spPr>
          <a:xfrm>
            <a:off x="7897807" y="5383973"/>
            <a:ext cx="1859993" cy="13060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93363" y="6057546"/>
            <a:ext cx="716402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هما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3125"/>
          <a:stretch/>
        </p:blipFill>
        <p:spPr>
          <a:xfrm>
            <a:off x="6735857" y="4062746"/>
            <a:ext cx="1115011" cy="16035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226" r="5351"/>
          <a:stretch/>
        </p:blipFill>
        <p:spPr>
          <a:xfrm>
            <a:off x="5543157" y="5666293"/>
            <a:ext cx="1629239" cy="11066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90184" y="5164032"/>
            <a:ext cx="79023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دال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8910" y="3947160"/>
            <a:ext cx="90771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دودوک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8171" y="5121101"/>
            <a:ext cx="1261502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خرگوش صحرایی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9617" y="4153798"/>
            <a:ext cx="103632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قوچ و میش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9225" y="5995756"/>
            <a:ext cx="1062905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روباه صحرایی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1613" r="13576" b="3494"/>
          <a:stretch/>
        </p:blipFill>
        <p:spPr>
          <a:xfrm>
            <a:off x="8053573" y="4062746"/>
            <a:ext cx="1294009" cy="1258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95846" y="4250598"/>
            <a:ext cx="85060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دلیجه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6090" r="13694"/>
          <a:stretch/>
        </p:blipFill>
        <p:spPr>
          <a:xfrm>
            <a:off x="2074204" y="3961279"/>
            <a:ext cx="1606006" cy="10026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22675"/>
          <a:stretch/>
        </p:blipFill>
        <p:spPr>
          <a:xfrm>
            <a:off x="256740" y="2441771"/>
            <a:ext cx="1228835" cy="12547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9" r="53539" b="11442"/>
          <a:stretch/>
        </p:blipFill>
        <p:spPr>
          <a:xfrm>
            <a:off x="202090" y="3791809"/>
            <a:ext cx="1308366" cy="14252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281620" y="3167597"/>
            <a:ext cx="840295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شکر تیغال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4628" y="4744917"/>
            <a:ext cx="1096775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کلاه میر حسن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56090" y="4062746"/>
            <a:ext cx="882095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خارشتر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6569" b="3868"/>
          <a:stretch/>
        </p:blipFill>
        <p:spPr>
          <a:xfrm>
            <a:off x="2287080" y="2416114"/>
            <a:ext cx="1634236" cy="150296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803672" y="2590800"/>
            <a:ext cx="68713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تاغ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80" y="5067535"/>
            <a:ext cx="1264884" cy="96488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89852" y="5151830"/>
            <a:ext cx="62212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افدرا 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9720" r="14015"/>
          <a:stretch/>
        </p:blipFill>
        <p:spPr>
          <a:xfrm>
            <a:off x="166491" y="5512279"/>
            <a:ext cx="1774912" cy="121831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689129" y="6319190"/>
            <a:ext cx="865572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اسکنبیل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948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22506" r="-25653" b="-1139"/>
          <a:stretch/>
        </p:blipFill>
        <p:spPr>
          <a:xfrm>
            <a:off x="7100779" y="4597681"/>
            <a:ext cx="3674620" cy="187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6" y="3177188"/>
            <a:ext cx="2680445" cy="1630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/>
          <a:stretch/>
        </p:blipFill>
        <p:spPr>
          <a:xfrm>
            <a:off x="7105217" y="1806485"/>
            <a:ext cx="2365834" cy="1652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5425461" cy="432000"/>
          </a:xfrm>
          <a:solidFill>
            <a:schemeClr val="tx1"/>
          </a:solidFill>
        </p:spPr>
        <p:txBody>
          <a:bodyPr/>
          <a:lstStyle/>
          <a:p>
            <a:r>
              <a:rPr lang="fa-IR" b="0" dirty="0" smtClean="0">
                <a:solidFill>
                  <a:schemeClr val="bg2"/>
                </a:solidFill>
                <a:cs typeface="2  Elham" panose="00000400000000000000" pitchFamily="2" charset="-78"/>
              </a:rPr>
              <a:t>منابع آبی</a:t>
            </a:r>
            <a:endParaRPr lang="en-US" b="0" dirty="0">
              <a:solidFill>
                <a:schemeClr val="bg2"/>
              </a:solidFill>
              <a:cs typeface="2  Elham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432000" y="1067321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منطقه حفاظت شده کویر به جز یک رودخانه که آن هم فقط در فصل زمستان داراي آب میباشد هیچ آب جاري و رواني که بتوان به آن رودخانه گفت وجود ندارد ، الکن در مواقع بارندگي از تعدادي مسیل که حوزه آبخیز آنها کوههاي دوازده امام و کوه سرخ مکرش میباشد سیالب جاري میگردد . منابع عمده آبي در داخل منطقه حفاظت شده عبارتند از غدیرها( دق )و آب بندهاو سنگابهاي طبیعي چون دق پره زرد، دق قدیر اسب ، دق کشکولي و سنگاب وحش و چشمه هاي دائمي چون گل چشمه و چکاب و اشکف و چاه میل نیز از منابع آبي دائمي و بسیار مهمي میباشند که مورد استفاده وحوش قرار میگیرند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7"/>
          <a:stretch/>
        </p:blipFill>
        <p:spPr>
          <a:xfrm>
            <a:off x="9165698" y="432000"/>
            <a:ext cx="2713063" cy="1528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8438" y="1112670"/>
            <a:ext cx="279939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بستر رودخانه جاجرود:</a:t>
            </a:r>
          </a:p>
          <a:p>
            <a:pPr algn="r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بین شهر و مناطق روستایی رد می شود.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5698" y="2493713"/>
            <a:ext cx="221771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rtl="1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رودخانه لات آجی :</a:t>
            </a:r>
          </a:p>
          <a:p>
            <a:pPr rtl="1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مرکز شهر قرچک رد می شود.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8227" y="3841155"/>
            <a:ext cx="262243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رودخانه باقر آباد : </a:t>
            </a:r>
          </a:p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جهت تردد خودرو ها مسدود شده است.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99" y="3913403"/>
            <a:ext cx="542546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2  Elham" panose="00000400000000000000" pitchFamily="2" charset="-78"/>
              </a:rPr>
              <a:t>تالاب</a:t>
            </a:r>
            <a:endParaRPr lang="en-US" sz="2800" dirty="0">
              <a:solidFill>
                <a:schemeClr val="bg1"/>
              </a:solidFill>
              <a:cs typeface="2  Elham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676" y="47014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حیات، بخش تالابي منطقه حفاظت شده کویر همه ساله با ریزش بارانهاي موسمي پائیزي در تهران و ارتفاعات مجاور آن که مشرف به دشت ورامین و کویر مي باشد و باجاري شدن سیالب ها ، سر ریز رودخانه جاجرود و همچنین آب هاي سطح اراضي ناشي از بارندگیها و بخشي از فاضالب شهر تهران – ري – قرچک که وارد رودخانه شور میگردد شروع و تا اوایل اردیبهشت این سیماي تاالبي در منطقه وجود دارد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65698" y="5440078"/>
            <a:ext cx="209621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تالاب عشق اباد :</a:t>
            </a:r>
          </a:p>
          <a:p>
            <a:r>
              <a:rPr lang="fa-IR" sz="1600" dirty="0" smtClean="0">
                <a:cs typeface="B Nazanin" panose="00000400000000000000" pitchFamily="2" charset="-78"/>
              </a:rPr>
              <a:t>مجاور روستای عشق آباداست.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333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100F67-BC3D-46B4-8D39-802DC9D7F2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7323504-CBC8-4A2F-BF86-8DF0D94D4A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D8350-BC36-420E-83B3-2CFFF4E97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2509</Words>
  <Application>Microsoft Office PowerPoint</Application>
  <PresentationFormat>Widescreen</PresentationFormat>
  <Paragraphs>313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2  Elham</vt:lpstr>
      <vt:lpstr>2  Jadid</vt:lpstr>
      <vt:lpstr>2  Nasim</vt:lpstr>
      <vt:lpstr>2  Nazanin</vt:lpstr>
      <vt:lpstr>Arial</vt:lpstr>
      <vt:lpstr>B Nazanin</vt:lpstr>
      <vt:lpstr>Bodoni MT Black</vt:lpstr>
      <vt:lpstr>Calibri</vt:lpstr>
      <vt:lpstr>Corbel</vt:lpstr>
      <vt:lpstr>Times New Roman</vt:lpstr>
      <vt:lpstr>Wingdings</vt:lpstr>
      <vt:lpstr>Office Theme</vt:lpstr>
      <vt:lpstr>Freelancer cv</vt:lpstr>
      <vt:lpstr>PowerPoint Presentation</vt:lpstr>
      <vt:lpstr>پیدایش نام روستا</vt:lpstr>
      <vt:lpstr>آثار تاریخی</vt:lpstr>
      <vt:lpstr>مطالعات اقلیمی</vt:lpstr>
      <vt:lpstr>مطالعات اقلیمی</vt:lpstr>
      <vt:lpstr>مطالعات اقلیمی</vt:lpstr>
      <vt:lpstr>مطالعات اقلیمی</vt:lpstr>
      <vt:lpstr>منابع آبی</vt:lpstr>
      <vt:lpstr>PowerPoint Presentation</vt:lpstr>
      <vt:lpstr>مطالعات انسانی اجتماعی</vt:lpstr>
      <vt:lpstr>مطالعات فرهنگی </vt:lpstr>
      <vt:lpstr>PowerPoint Presentation</vt:lpstr>
      <vt:lpstr>PowerPoint Presentation</vt:lpstr>
      <vt:lpstr>مطالعات محیط طبیعی</vt:lpstr>
      <vt:lpstr>PowerPoint Presentation</vt:lpstr>
      <vt:lpstr>کاربری اراضی (طرح هادی)</vt:lpstr>
      <vt:lpstr>مطالعات محیط کالبدی</vt:lpstr>
      <vt:lpstr>PowerPoint Presentation</vt:lpstr>
      <vt:lpstr>گونه شناسی روستا</vt:lpstr>
      <vt:lpstr>PowerPoint Presentation</vt:lpstr>
      <vt:lpstr>برسی شیوه ساخت </vt:lpstr>
      <vt:lpstr>PowerPoint Presentation</vt:lpstr>
      <vt:lpstr>برسی شیوه ساخت</vt:lpstr>
      <vt:lpstr>Image SLide</vt:lpstr>
      <vt:lpstr>برسی جز فضا</vt:lpstr>
      <vt:lpstr>PowerPoint Presentation</vt:lpstr>
      <vt:lpstr>PowerPoint Presentation</vt:lpstr>
      <vt:lpstr>سقف گنبدی (منحنی)</vt:lpstr>
      <vt:lpstr>بازشو ها در خانه های قدیم</vt:lpstr>
      <vt:lpstr>استفاده از شیشه های رنگی  (ارسی)</vt:lpstr>
      <vt:lpstr>اتاق سه دری</vt:lpstr>
      <vt:lpstr>مهمان سرا</vt:lpstr>
      <vt:lpstr>PowerPoint Presentation</vt:lpstr>
      <vt:lpstr>برسی خانه محمد حسین خان </vt:lpstr>
      <vt:lpstr>برداشت</vt:lpstr>
      <vt:lpstr>الگوی مسکن (بافت قدیم)</vt:lpstr>
      <vt:lpstr>الگوی مسکن (بافت جدید)</vt:lpstr>
      <vt:lpstr>پلان طراحی شده</vt:lpstr>
      <vt:lpstr>پلان طراحی شده</vt:lpstr>
      <vt:lpstr>سپاس از بینندگان گرامی و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2024-01-16T20:22:17Z</dcterms:created>
  <dcterms:modified xsi:type="dcterms:W3CDTF">2024-03-27T11:26:09Z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